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1" r:id="rId4"/>
    <p:sldId id="259" r:id="rId5"/>
    <p:sldId id="260" r:id="rId6"/>
    <p:sldId id="262" r:id="rId7"/>
    <p:sldId id="263" r:id="rId8"/>
    <p:sldId id="265" r:id="rId9"/>
    <p:sldId id="266" r:id="rId10"/>
    <p:sldId id="267" r:id="rId11"/>
    <p:sldId id="268" r:id="rId12"/>
    <p:sldId id="269" r:id="rId13"/>
    <p:sldId id="270" r:id="rId14"/>
    <p:sldId id="271" r:id="rId15"/>
    <p:sldId id="278" r:id="rId16"/>
    <p:sldId id="276" r:id="rId17"/>
    <p:sldId id="279" r:id="rId18"/>
    <p:sldId id="280" r:id="rId19"/>
    <p:sldId id="281" r:id="rId20"/>
    <p:sldId id="282" r:id="rId21"/>
    <p:sldId id="283" r:id="rId22"/>
    <p:sldId id="284" r:id="rId23"/>
    <p:sldId id="285" r:id="rId24"/>
    <p:sldId id="289" r:id="rId25"/>
    <p:sldId id="286" r:id="rId26"/>
    <p:sldId id="290" r:id="rId27"/>
    <p:sldId id="291" r:id="rId28"/>
    <p:sldId id="293" r:id="rId29"/>
    <p:sldId id="294" r:id="rId30"/>
    <p:sldId id="295" r:id="rId31"/>
    <p:sldId id="296" r:id="rId32"/>
    <p:sldId id="297" r:id="rId33"/>
    <p:sldId id="298" r:id="rId34"/>
    <p:sldId id="299" r:id="rId35"/>
    <p:sldId id="301" r:id="rId36"/>
    <p:sldId id="300" r:id="rId37"/>
    <p:sldId id="302" r:id="rId38"/>
    <p:sldId id="303" r:id="rId39"/>
    <p:sldId id="30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08290A-FE48-4252-9ACE-DB449B306781}">
          <p14:sldIdLst>
            <p14:sldId id="256"/>
            <p14:sldId id="257"/>
            <p14:sldId id="261"/>
            <p14:sldId id="259"/>
            <p14:sldId id="260"/>
            <p14:sldId id="262"/>
            <p14:sldId id="263"/>
            <p14:sldId id="265"/>
            <p14:sldId id="266"/>
            <p14:sldId id="267"/>
            <p14:sldId id="268"/>
            <p14:sldId id="269"/>
            <p14:sldId id="270"/>
            <p14:sldId id="271"/>
            <p14:sldId id="278"/>
            <p14:sldId id="276"/>
            <p14:sldId id="279"/>
            <p14:sldId id="280"/>
            <p14:sldId id="281"/>
            <p14:sldId id="282"/>
            <p14:sldId id="283"/>
            <p14:sldId id="284"/>
            <p14:sldId id="285"/>
            <p14:sldId id="289"/>
            <p14:sldId id="286"/>
            <p14:sldId id="290"/>
            <p14:sldId id="291"/>
            <p14:sldId id="293"/>
            <p14:sldId id="294"/>
            <p14:sldId id="295"/>
            <p14:sldId id="296"/>
            <p14:sldId id="297"/>
            <p14:sldId id="298"/>
            <p14:sldId id="299"/>
            <p14:sldId id="301"/>
            <p14:sldId id="300"/>
            <p14:sldId id="302"/>
            <p14:sldId id="303"/>
            <p14:sldId id="30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E0E851-E897-45CF-BBFB-910893C57A6D}"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61A9F962-E5A5-4664-BC04-BAEAD19A97A4}">
      <dgm:prSet/>
      <dgm:spPr/>
      <dgm:t>
        <a:bodyPr/>
        <a:lstStyle/>
        <a:p>
          <a:r>
            <a:rPr lang="en-US" b="0" i="0"/>
            <a:t>help team manager to plan the team’s annual budget and understand the team cost.</a:t>
          </a:r>
          <a:endParaRPr lang="en-US"/>
        </a:p>
      </dgm:t>
    </dgm:pt>
    <dgm:pt modelId="{5D2F1D1B-163C-4FB2-A1D7-EDE5E4D6DB5B}" type="parTrans" cxnId="{36BC9A3F-D5A8-4457-AC5C-08E1FA899479}">
      <dgm:prSet/>
      <dgm:spPr/>
      <dgm:t>
        <a:bodyPr/>
        <a:lstStyle/>
        <a:p>
          <a:endParaRPr lang="en-US"/>
        </a:p>
      </dgm:t>
    </dgm:pt>
    <dgm:pt modelId="{27693F0A-6877-4AB1-B236-3FB520019154}" type="sibTrans" cxnId="{36BC9A3F-D5A8-4457-AC5C-08E1FA899479}">
      <dgm:prSet/>
      <dgm:spPr/>
      <dgm:t>
        <a:bodyPr/>
        <a:lstStyle/>
        <a:p>
          <a:endParaRPr lang="en-US"/>
        </a:p>
      </dgm:t>
    </dgm:pt>
    <dgm:pt modelId="{74B13A2D-D3D1-4106-B747-272D586D8278}">
      <dgm:prSet/>
      <dgm:spPr/>
      <dgm:t>
        <a:bodyPr/>
        <a:lstStyle/>
        <a:p>
          <a:r>
            <a:rPr lang="en-US" b="0" i="0"/>
            <a:t>use the information to benchmark with competitor teams and make sure that the play is paying fairly to avoid talent churn. </a:t>
          </a:r>
          <a:endParaRPr lang="en-US"/>
        </a:p>
      </dgm:t>
    </dgm:pt>
    <dgm:pt modelId="{526C372F-BDC7-4DE3-A369-67AA819B3EB1}" type="parTrans" cxnId="{D8A4A316-5524-4180-BB58-CE12F77B4FA7}">
      <dgm:prSet/>
      <dgm:spPr/>
      <dgm:t>
        <a:bodyPr/>
        <a:lstStyle/>
        <a:p>
          <a:endParaRPr lang="en-US"/>
        </a:p>
      </dgm:t>
    </dgm:pt>
    <dgm:pt modelId="{B02DBDD5-3FE6-4040-A6AE-ADA671F4D94A}" type="sibTrans" cxnId="{D8A4A316-5524-4180-BB58-CE12F77B4FA7}">
      <dgm:prSet/>
      <dgm:spPr/>
      <dgm:t>
        <a:bodyPr/>
        <a:lstStyle/>
        <a:p>
          <a:endParaRPr lang="en-US"/>
        </a:p>
      </dgm:t>
    </dgm:pt>
    <dgm:pt modelId="{BE4B055D-F3B6-40BD-B3BD-04A6EDC37CC2}" type="pres">
      <dgm:prSet presAssocID="{78E0E851-E897-45CF-BBFB-910893C57A6D}" presName="Name0" presStyleCnt="0">
        <dgm:presLayoutVars>
          <dgm:dir/>
          <dgm:animLvl val="lvl"/>
          <dgm:resizeHandles val="exact"/>
        </dgm:presLayoutVars>
      </dgm:prSet>
      <dgm:spPr/>
    </dgm:pt>
    <dgm:pt modelId="{CC462B2B-D8FC-4474-B057-626A8FBEE60B}" type="pres">
      <dgm:prSet presAssocID="{74B13A2D-D3D1-4106-B747-272D586D8278}" presName="boxAndChildren" presStyleCnt="0"/>
      <dgm:spPr/>
    </dgm:pt>
    <dgm:pt modelId="{BC5CD259-86C3-48FC-A940-BA97EE845E79}" type="pres">
      <dgm:prSet presAssocID="{74B13A2D-D3D1-4106-B747-272D586D8278}" presName="parentTextBox" presStyleLbl="node1" presStyleIdx="0" presStyleCnt="2"/>
      <dgm:spPr/>
    </dgm:pt>
    <dgm:pt modelId="{F06395CC-A5E1-4D68-A133-B829BD5FC3C6}" type="pres">
      <dgm:prSet presAssocID="{27693F0A-6877-4AB1-B236-3FB520019154}" presName="sp" presStyleCnt="0"/>
      <dgm:spPr/>
    </dgm:pt>
    <dgm:pt modelId="{415767B9-E9D7-4BA9-A2B6-117445CF389E}" type="pres">
      <dgm:prSet presAssocID="{61A9F962-E5A5-4664-BC04-BAEAD19A97A4}" presName="arrowAndChildren" presStyleCnt="0"/>
      <dgm:spPr/>
    </dgm:pt>
    <dgm:pt modelId="{33B6A366-2FA6-4547-BC94-4E13332DC707}" type="pres">
      <dgm:prSet presAssocID="{61A9F962-E5A5-4664-BC04-BAEAD19A97A4}" presName="parentTextArrow" presStyleLbl="node1" presStyleIdx="1" presStyleCnt="2"/>
      <dgm:spPr/>
    </dgm:pt>
  </dgm:ptLst>
  <dgm:cxnLst>
    <dgm:cxn modelId="{D8A4A316-5524-4180-BB58-CE12F77B4FA7}" srcId="{78E0E851-E897-45CF-BBFB-910893C57A6D}" destId="{74B13A2D-D3D1-4106-B747-272D586D8278}" srcOrd="1" destOrd="0" parTransId="{526C372F-BDC7-4DE3-A369-67AA819B3EB1}" sibTransId="{B02DBDD5-3FE6-4040-A6AE-ADA671F4D94A}"/>
    <dgm:cxn modelId="{36BC9A3F-D5A8-4457-AC5C-08E1FA899479}" srcId="{78E0E851-E897-45CF-BBFB-910893C57A6D}" destId="{61A9F962-E5A5-4664-BC04-BAEAD19A97A4}" srcOrd="0" destOrd="0" parTransId="{5D2F1D1B-163C-4FB2-A1D7-EDE5E4D6DB5B}" sibTransId="{27693F0A-6877-4AB1-B236-3FB520019154}"/>
    <dgm:cxn modelId="{1F942077-2CC0-4EB2-9474-C647F8340A12}" type="presOf" srcId="{61A9F962-E5A5-4664-BC04-BAEAD19A97A4}" destId="{33B6A366-2FA6-4547-BC94-4E13332DC707}" srcOrd="0" destOrd="0" presId="urn:microsoft.com/office/officeart/2005/8/layout/process4"/>
    <dgm:cxn modelId="{AEE75490-7F4C-409B-A213-50651421C350}" type="presOf" srcId="{74B13A2D-D3D1-4106-B747-272D586D8278}" destId="{BC5CD259-86C3-48FC-A940-BA97EE845E79}" srcOrd="0" destOrd="0" presId="urn:microsoft.com/office/officeart/2005/8/layout/process4"/>
    <dgm:cxn modelId="{5FA8EBD1-631A-4962-86D1-525697D6D5CC}" type="presOf" srcId="{78E0E851-E897-45CF-BBFB-910893C57A6D}" destId="{BE4B055D-F3B6-40BD-B3BD-04A6EDC37CC2}" srcOrd="0" destOrd="0" presId="urn:microsoft.com/office/officeart/2005/8/layout/process4"/>
    <dgm:cxn modelId="{7792E69C-7CCC-4E47-848A-54F7DEC9D33E}" type="presParOf" srcId="{BE4B055D-F3B6-40BD-B3BD-04A6EDC37CC2}" destId="{CC462B2B-D8FC-4474-B057-626A8FBEE60B}" srcOrd="0" destOrd="0" presId="urn:microsoft.com/office/officeart/2005/8/layout/process4"/>
    <dgm:cxn modelId="{4F57B1B9-7AC3-493A-BAFF-5ED0C33B6BE4}" type="presParOf" srcId="{CC462B2B-D8FC-4474-B057-626A8FBEE60B}" destId="{BC5CD259-86C3-48FC-A940-BA97EE845E79}" srcOrd="0" destOrd="0" presId="urn:microsoft.com/office/officeart/2005/8/layout/process4"/>
    <dgm:cxn modelId="{3AF25CD9-1AE1-4154-A9CB-475C73821FB4}" type="presParOf" srcId="{BE4B055D-F3B6-40BD-B3BD-04A6EDC37CC2}" destId="{F06395CC-A5E1-4D68-A133-B829BD5FC3C6}" srcOrd="1" destOrd="0" presId="urn:microsoft.com/office/officeart/2005/8/layout/process4"/>
    <dgm:cxn modelId="{AB602ED3-DC62-47B8-927A-EAC30652F5D3}" type="presParOf" srcId="{BE4B055D-F3B6-40BD-B3BD-04A6EDC37CC2}" destId="{415767B9-E9D7-4BA9-A2B6-117445CF389E}" srcOrd="2" destOrd="0" presId="urn:microsoft.com/office/officeart/2005/8/layout/process4"/>
    <dgm:cxn modelId="{7A0764B4-E61B-4648-8722-BEE2C1588EFF}" type="presParOf" srcId="{415767B9-E9D7-4BA9-A2B6-117445CF389E}" destId="{33B6A366-2FA6-4547-BC94-4E13332DC70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71E80B-3015-49EC-A68F-D6BF3E209DF2}"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755F5E70-B6AD-439C-B0BD-637E0515A8FB}">
      <dgm:prSet/>
      <dgm:spPr/>
      <dgm:t>
        <a:bodyPr/>
        <a:lstStyle/>
        <a:p>
          <a:r>
            <a:rPr lang="en-US"/>
            <a:t>Table “Player_Attributes” has 4500 rows and 37 columns data. Each row is one player, and each column is the player’s attributes such height, weight, season experience, average points, assists and rebounds. </a:t>
          </a:r>
        </a:p>
      </dgm:t>
    </dgm:pt>
    <dgm:pt modelId="{DCDCC42E-7718-4725-B0F2-D5F36F70310E}" type="parTrans" cxnId="{B6F3A173-4633-4EC6-90CE-0885AB8182B3}">
      <dgm:prSet/>
      <dgm:spPr/>
      <dgm:t>
        <a:bodyPr/>
        <a:lstStyle/>
        <a:p>
          <a:endParaRPr lang="en-US"/>
        </a:p>
      </dgm:t>
    </dgm:pt>
    <dgm:pt modelId="{7F2BE6A6-F7DF-4860-B9C5-7F12ACA00463}" type="sibTrans" cxnId="{B6F3A173-4633-4EC6-90CE-0885AB8182B3}">
      <dgm:prSet/>
      <dgm:spPr/>
      <dgm:t>
        <a:bodyPr/>
        <a:lstStyle/>
        <a:p>
          <a:endParaRPr lang="en-US"/>
        </a:p>
      </dgm:t>
    </dgm:pt>
    <dgm:pt modelId="{16D6B285-3254-4B8D-9F89-0E8F532AC4CB}">
      <dgm:prSet/>
      <dgm:spPr/>
      <dgm:t>
        <a:bodyPr/>
        <a:lstStyle/>
        <a:p>
          <a:r>
            <a:rPr lang="en-US"/>
            <a:t>Table “Player_Salary” has 1293 rows and 12 columns data. Each row contains each player’s current season salary and future seasons salary.</a:t>
          </a:r>
        </a:p>
      </dgm:t>
    </dgm:pt>
    <dgm:pt modelId="{0B3F3A7B-ECD4-4BC3-BBEC-8CAE227F495D}" type="parTrans" cxnId="{49DE41BE-08A3-479F-83DE-40A80B44EB3D}">
      <dgm:prSet/>
      <dgm:spPr/>
      <dgm:t>
        <a:bodyPr/>
        <a:lstStyle/>
        <a:p>
          <a:endParaRPr lang="en-US"/>
        </a:p>
      </dgm:t>
    </dgm:pt>
    <dgm:pt modelId="{B45C71FB-7F74-4394-9BA7-EEA39F23CCA9}" type="sibTrans" cxnId="{49DE41BE-08A3-479F-83DE-40A80B44EB3D}">
      <dgm:prSet/>
      <dgm:spPr/>
      <dgm:t>
        <a:bodyPr/>
        <a:lstStyle/>
        <a:p>
          <a:endParaRPr lang="en-US"/>
        </a:p>
      </dgm:t>
    </dgm:pt>
    <dgm:pt modelId="{6AAD2870-DAE3-4857-90CF-758437B19B52}">
      <dgm:prSet/>
      <dgm:spPr/>
      <dgm:t>
        <a:bodyPr/>
        <a:lstStyle/>
        <a:p>
          <a:r>
            <a:rPr lang="en-US"/>
            <a:t>Join the tables together by  player name and grouped salary together using the average</a:t>
          </a:r>
        </a:p>
      </dgm:t>
    </dgm:pt>
    <dgm:pt modelId="{DF78028E-DC41-4BC0-BA2D-FF764186C5EB}" type="parTrans" cxnId="{0463129A-D1CA-44A3-A8A8-BEF85A651FC2}">
      <dgm:prSet/>
      <dgm:spPr/>
      <dgm:t>
        <a:bodyPr/>
        <a:lstStyle/>
        <a:p>
          <a:endParaRPr lang="en-US"/>
        </a:p>
      </dgm:t>
    </dgm:pt>
    <dgm:pt modelId="{DCA1FBD7-5E4B-4CDD-AD37-DCCB15605FA8}" type="sibTrans" cxnId="{0463129A-D1CA-44A3-A8A8-BEF85A651FC2}">
      <dgm:prSet/>
      <dgm:spPr/>
      <dgm:t>
        <a:bodyPr/>
        <a:lstStyle/>
        <a:p>
          <a:endParaRPr lang="en-US"/>
        </a:p>
      </dgm:t>
    </dgm:pt>
    <dgm:pt modelId="{C9889762-E7E8-4727-95C3-71B21693FA4D}">
      <dgm:prSet/>
      <dgm:spPr/>
      <dgm:t>
        <a:bodyPr/>
        <a:lstStyle/>
        <a:p>
          <a:r>
            <a:rPr lang="en-US"/>
            <a:t>The combined table has 4500 rows and 40 columns.</a:t>
          </a:r>
        </a:p>
      </dgm:t>
    </dgm:pt>
    <dgm:pt modelId="{95E4E4DA-177D-452E-BFB2-B2A69A06E278}" type="parTrans" cxnId="{BEF0F286-D681-4834-9618-27D98A4986FD}">
      <dgm:prSet/>
      <dgm:spPr/>
      <dgm:t>
        <a:bodyPr/>
        <a:lstStyle/>
        <a:p>
          <a:endParaRPr lang="en-US"/>
        </a:p>
      </dgm:t>
    </dgm:pt>
    <dgm:pt modelId="{C5A0647F-57DA-445E-8079-5164BD22C94B}" type="sibTrans" cxnId="{BEF0F286-D681-4834-9618-27D98A4986FD}">
      <dgm:prSet/>
      <dgm:spPr/>
      <dgm:t>
        <a:bodyPr/>
        <a:lstStyle/>
        <a:p>
          <a:endParaRPr lang="en-US"/>
        </a:p>
      </dgm:t>
    </dgm:pt>
    <dgm:pt modelId="{5609CDE0-5060-46D7-A926-936402FD4A4B}" type="pres">
      <dgm:prSet presAssocID="{7871E80B-3015-49EC-A68F-D6BF3E209DF2}" presName="outerComposite" presStyleCnt="0">
        <dgm:presLayoutVars>
          <dgm:chMax val="5"/>
          <dgm:dir/>
          <dgm:resizeHandles val="exact"/>
        </dgm:presLayoutVars>
      </dgm:prSet>
      <dgm:spPr/>
    </dgm:pt>
    <dgm:pt modelId="{2D9A4693-20C2-498E-A52A-03E6FE95C94F}" type="pres">
      <dgm:prSet presAssocID="{7871E80B-3015-49EC-A68F-D6BF3E209DF2}" presName="dummyMaxCanvas" presStyleCnt="0">
        <dgm:presLayoutVars/>
      </dgm:prSet>
      <dgm:spPr/>
    </dgm:pt>
    <dgm:pt modelId="{DED634C9-009E-4A19-A37F-75CB84F1F813}" type="pres">
      <dgm:prSet presAssocID="{7871E80B-3015-49EC-A68F-D6BF3E209DF2}" presName="FourNodes_1" presStyleLbl="node1" presStyleIdx="0" presStyleCnt="4">
        <dgm:presLayoutVars>
          <dgm:bulletEnabled val="1"/>
        </dgm:presLayoutVars>
      </dgm:prSet>
      <dgm:spPr/>
    </dgm:pt>
    <dgm:pt modelId="{AAC8563F-0BC5-45D3-8CD4-4C748B8E8724}" type="pres">
      <dgm:prSet presAssocID="{7871E80B-3015-49EC-A68F-D6BF3E209DF2}" presName="FourNodes_2" presStyleLbl="node1" presStyleIdx="1" presStyleCnt="4">
        <dgm:presLayoutVars>
          <dgm:bulletEnabled val="1"/>
        </dgm:presLayoutVars>
      </dgm:prSet>
      <dgm:spPr/>
    </dgm:pt>
    <dgm:pt modelId="{7903DF09-806C-4A6B-B7A9-CC00AFEBB064}" type="pres">
      <dgm:prSet presAssocID="{7871E80B-3015-49EC-A68F-D6BF3E209DF2}" presName="FourNodes_3" presStyleLbl="node1" presStyleIdx="2" presStyleCnt="4">
        <dgm:presLayoutVars>
          <dgm:bulletEnabled val="1"/>
        </dgm:presLayoutVars>
      </dgm:prSet>
      <dgm:spPr/>
    </dgm:pt>
    <dgm:pt modelId="{8D761514-FECE-4BB2-937E-6E75136DC5E0}" type="pres">
      <dgm:prSet presAssocID="{7871E80B-3015-49EC-A68F-D6BF3E209DF2}" presName="FourNodes_4" presStyleLbl="node1" presStyleIdx="3" presStyleCnt="4">
        <dgm:presLayoutVars>
          <dgm:bulletEnabled val="1"/>
        </dgm:presLayoutVars>
      </dgm:prSet>
      <dgm:spPr/>
    </dgm:pt>
    <dgm:pt modelId="{4C7ED72C-53D1-4568-8FCE-5E4FA64347BD}" type="pres">
      <dgm:prSet presAssocID="{7871E80B-3015-49EC-A68F-D6BF3E209DF2}" presName="FourConn_1-2" presStyleLbl="fgAccFollowNode1" presStyleIdx="0" presStyleCnt="3">
        <dgm:presLayoutVars>
          <dgm:bulletEnabled val="1"/>
        </dgm:presLayoutVars>
      </dgm:prSet>
      <dgm:spPr/>
    </dgm:pt>
    <dgm:pt modelId="{40FF6E28-4E2A-4717-9297-1EA7EBE5120A}" type="pres">
      <dgm:prSet presAssocID="{7871E80B-3015-49EC-A68F-D6BF3E209DF2}" presName="FourConn_2-3" presStyleLbl="fgAccFollowNode1" presStyleIdx="1" presStyleCnt="3">
        <dgm:presLayoutVars>
          <dgm:bulletEnabled val="1"/>
        </dgm:presLayoutVars>
      </dgm:prSet>
      <dgm:spPr/>
    </dgm:pt>
    <dgm:pt modelId="{7E98D6F6-0774-4A5C-A448-5EA3F985C33D}" type="pres">
      <dgm:prSet presAssocID="{7871E80B-3015-49EC-A68F-D6BF3E209DF2}" presName="FourConn_3-4" presStyleLbl="fgAccFollowNode1" presStyleIdx="2" presStyleCnt="3">
        <dgm:presLayoutVars>
          <dgm:bulletEnabled val="1"/>
        </dgm:presLayoutVars>
      </dgm:prSet>
      <dgm:spPr/>
    </dgm:pt>
    <dgm:pt modelId="{A30C04F1-18E2-426B-B4E1-93CCEE3D248E}" type="pres">
      <dgm:prSet presAssocID="{7871E80B-3015-49EC-A68F-D6BF3E209DF2}" presName="FourNodes_1_text" presStyleLbl="node1" presStyleIdx="3" presStyleCnt="4">
        <dgm:presLayoutVars>
          <dgm:bulletEnabled val="1"/>
        </dgm:presLayoutVars>
      </dgm:prSet>
      <dgm:spPr/>
    </dgm:pt>
    <dgm:pt modelId="{2F26A55D-FCDC-4E2B-B4A0-111E6D4CB833}" type="pres">
      <dgm:prSet presAssocID="{7871E80B-3015-49EC-A68F-D6BF3E209DF2}" presName="FourNodes_2_text" presStyleLbl="node1" presStyleIdx="3" presStyleCnt="4">
        <dgm:presLayoutVars>
          <dgm:bulletEnabled val="1"/>
        </dgm:presLayoutVars>
      </dgm:prSet>
      <dgm:spPr/>
    </dgm:pt>
    <dgm:pt modelId="{B7F8E83F-D8F6-47E5-AA56-92BEB95ED909}" type="pres">
      <dgm:prSet presAssocID="{7871E80B-3015-49EC-A68F-D6BF3E209DF2}" presName="FourNodes_3_text" presStyleLbl="node1" presStyleIdx="3" presStyleCnt="4">
        <dgm:presLayoutVars>
          <dgm:bulletEnabled val="1"/>
        </dgm:presLayoutVars>
      </dgm:prSet>
      <dgm:spPr/>
    </dgm:pt>
    <dgm:pt modelId="{17707686-DDD8-48D8-BB00-E6B05A32D671}" type="pres">
      <dgm:prSet presAssocID="{7871E80B-3015-49EC-A68F-D6BF3E209DF2}" presName="FourNodes_4_text" presStyleLbl="node1" presStyleIdx="3" presStyleCnt="4">
        <dgm:presLayoutVars>
          <dgm:bulletEnabled val="1"/>
        </dgm:presLayoutVars>
      </dgm:prSet>
      <dgm:spPr/>
    </dgm:pt>
  </dgm:ptLst>
  <dgm:cxnLst>
    <dgm:cxn modelId="{EDFBDF18-20B5-4884-8A4F-DF565FAA5BCA}" type="presOf" srcId="{6AAD2870-DAE3-4857-90CF-758437B19B52}" destId="{B7F8E83F-D8F6-47E5-AA56-92BEB95ED909}" srcOrd="1" destOrd="0" presId="urn:microsoft.com/office/officeart/2005/8/layout/vProcess5"/>
    <dgm:cxn modelId="{7FBBA862-BA64-437B-930F-C7EFDA642C46}" type="presOf" srcId="{C9889762-E7E8-4727-95C3-71B21693FA4D}" destId="{8D761514-FECE-4BB2-937E-6E75136DC5E0}" srcOrd="0" destOrd="0" presId="urn:microsoft.com/office/officeart/2005/8/layout/vProcess5"/>
    <dgm:cxn modelId="{1424904A-92CA-4759-9D20-E151B888513A}" type="presOf" srcId="{DCA1FBD7-5E4B-4CDD-AD37-DCCB15605FA8}" destId="{7E98D6F6-0774-4A5C-A448-5EA3F985C33D}" srcOrd="0" destOrd="0" presId="urn:microsoft.com/office/officeart/2005/8/layout/vProcess5"/>
    <dgm:cxn modelId="{2B63FC6B-0868-4EED-9661-0F718535F79A}" type="presOf" srcId="{755F5E70-B6AD-439C-B0BD-637E0515A8FB}" destId="{DED634C9-009E-4A19-A37F-75CB84F1F813}" srcOrd="0" destOrd="0" presId="urn:microsoft.com/office/officeart/2005/8/layout/vProcess5"/>
    <dgm:cxn modelId="{607E9B6D-E80E-480E-9F85-74FDABAC620D}" type="presOf" srcId="{6AAD2870-DAE3-4857-90CF-758437B19B52}" destId="{7903DF09-806C-4A6B-B7A9-CC00AFEBB064}" srcOrd="0" destOrd="0" presId="urn:microsoft.com/office/officeart/2005/8/layout/vProcess5"/>
    <dgm:cxn modelId="{B6F3A173-4633-4EC6-90CE-0885AB8182B3}" srcId="{7871E80B-3015-49EC-A68F-D6BF3E209DF2}" destId="{755F5E70-B6AD-439C-B0BD-637E0515A8FB}" srcOrd="0" destOrd="0" parTransId="{DCDCC42E-7718-4725-B0F2-D5F36F70310E}" sibTransId="{7F2BE6A6-F7DF-4860-B9C5-7F12ACA00463}"/>
    <dgm:cxn modelId="{BEF0F286-D681-4834-9618-27D98A4986FD}" srcId="{7871E80B-3015-49EC-A68F-D6BF3E209DF2}" destId="{C9889762-E7E8-4727-95C3-71B21693FA4D}" srcOrd="3" destOrd="0" parTransId="{95E4E4DA-177D-452E-BFB2-B2A69A06E278}" sibTransId="{C5A0647F-57DA-445E-8079-5164BD22C94B}"/>
    <dgm:cxn modelId="{06977793-CDFF-46CF-AF56-59555B4BF28A}" type="presOf" srcId="{16D6B285-3254-4B8D-9F89-0E8F532AC4CB}" destId="{2F26A55D-FCDC-4E2B-B4A0-111E6D4CB833}" srcOrd="1" destOrd="0" presId="urn:microsoft.com/office/officeart/2005/8/layout/vProcess5"/>
    <dgm:cxn modelId="{0463129A-D1CA-44A3-A8A8-BEF85A651FC2}" srcId="{7871E80B-3015-49EC-A68F-D6BF3E209DF2}" destId="{6AAD2870-DAE3-4857-90CF-758437B19B52}" srcOrd="2" destOrd="0" parTransId="{DF78028E-DC41-4BC0-BA2D-FF764186C5EB}" sibTransId="{DCA1FBD7-5E4B-4CDD-AD37-DCCB15605FA8}"/>
    <dgm:cxn modelId="{4F6065BB-A029-4DE0-BB4C-A84DAC3A8667}" type="presOf" srcId="{755F5E70-B6AD-439C-B0BD-637E0515A8FB}" destId="{A30C04F1-18E2-426B-B4E1-93CCEE3D248E}" srcOrd="1" destOrd="0" presId="urn:microsoft.com/office/officeart/2005/8/layout/vProcess5"/>
    <dgm:cxn modelId="{49DE41BE-08A3-479F-83DE-40A80B44EB3D}" srcId="{7871E80B-3015-49EC-A68F-D6BF3E209DF2}" destId="{16D6B285-3254-4B8D-9F89-0E8F532AC4CB}" srcOrd="1" destOrd="0" parTransId="{0B3F3A7B-ECD4-4BC3-BBEC-8CAE227F495D}" sibTransId="{B45C71FB-7F74-4394-9BA7-EEA39F23CCA9}"/>
    <dgm:cxn modelId="{DA7ADCC2-DD91-44EE-994F-CCDCC24F3BA3}" type="presOf" srcId="{7871E80B-3015-49EC-A68F-D6BF3E209DF2}" destId="{5609CDE0-5060-46D7-A926-936402FD4A4B}" srcOrd="0" destOrd="0" presId="urn:microsoft.com/office/officeart/2005/8/layout/vProcess5"/>
    <dgm:cxn modelId="{68A98BC5-3BD1-4326-9109-E8968FC33E48}" type="presOf" srcId="{7F2BE6A6-F7DF-4860-B9C5-7F12ACA00463}" destId="{4C7ED72C-53D1-4568-8FCE-5E4FA64347BD}" srcOrd="0" destOrd="0" presId="urn:microsoft.com/office/officeart/2005/8/layout/vProcess5"/>
    <dgm:cxn modelId="{1417C1C9-5F22-48DE-8921-AD2CB7D61CB7}" type="presOf" srcId="{B45C71FB-7F74-4394-9BA7-EEA39F23CCA9}" destId="{40FF6E28-4E2A-4717-9297-1EA7EBE5120A}" srcOrd="0" destOrd="0" presId="urn:microsoft.com/office/officeart/2005/8/layout/vProcess5"/>
    <dgm:cxn modelId="{DF68DADC-47FC-4E63-A788-9894D6A598D7}" type="presOf" srcId="{C9889762-E7E8-4727-95C3-71B21693FA4D}" destId="{17707686-DDD8-48D8-BB00-E6B05A32D671}" srcOrd="1" destOrd="0" presId="urn:microsoft.com/office/officeart/2005/8/layout/vProcess5"/>
    <dgm:cxn modelId="{A9CB6DF6-A149-4D5D-9C2C-B8321204B9AF}" type="presOf" srcId="{16D6B285-3254-4B8D-9F89-0E8F532AC4CB}" destId="{AAC8563F-0BC5-45D3-8CD4-4C748B8E8724}" srcOrd="0" destOrd="0" presId="urn:microsoft.com/office/officeart/2005/8/layout/vProcess5"/>
    <dgm:cxn modelId="{138D2A75-9D1D-4CC1-8359-5DA8570A00C2}" type="presParOf" srcId="{5609CDE0-5060-46D7-A926-936402FD4A4B}" destId="{2D9A4693-20C2-498E-A52A-03E6FE95C94F}" srcOrd="0" destOrd="0" presId="urn:microsoft.com/office/officeart/2005/8/layout/vProcess5"/>
    <dgm:cxn modelId="{20DAFD02-23BD-46A0-89BE-36FBDA420F9E}" type="presParOf" srcId="{5609CDE0-5060-46D7-A926-936402FD4A4B}" destId="{DED634C9-009E-4A19-A37F-75CB84F1F813}" srcOrd="1" destOrd="0" presId="urn:microsoft.com/office/officeart/2005/8/layout/vProcess5"/>
    <dgm:cxn modelId="{BB2060D1-4418-4CC5-8AB9-3E31C8231BF9}" type="presParOf" srcId="{5609CDE0-5060-46D7-A926-936402FD4A4B}" destId="{AAC8563F-0BC5-45D3-8CD4-4C748B8E8724}" srcOrd="2" destOrd="0" presId="urn:microsoft.com/office/officeart/2005/8/layout/vProcess5"/>
    <dgm:cxn modelId="{A2A07670-BB9E-4684-B3BD-C1E871693A8C}" type="presParOf" srcId="{5609CDE0-5060-46D7-A926-936402FD4A4B}" destId="{7903DF09-806C-4A6B-B7A9-CC00AFEBB064}" srcOrd="3" destOrd="0" presId="urn:microsoft.com/office/officeart/2005/8/layout/vProcess5"/>
    <dgm:cxn modelId="{E20ABD1C-24C8-4B40-BD98-582643F8BF21}" type="presParOf" srcId="{5609CDE0-5060-46D7-A926-936402FD4A4B}" destId="{8D761514-FECE-4BB2-937E-6E75136DC5E0}" srcOrd="4" destOrd="0" presId="urn:microsoft.com/office/officeart/2005/8/layout/vProcess5"/>
    <dgm:cxn modelId="{D7478FF7-CEE8-4270-BA1C-062597694300}" type="presParOf" srcId="{5609CDE0-5060-46D7-A926-936402FD4A4B}" destId="{4C7ED72C-53D1-4568-8FCE-5E4FA64347BD}" srcOrd="5" destOrd="0" presId="urn:microsoft.com/office/officeart/2005/8/layout/vProcess5"/>
    <dgm:cxn modelId="{AC6FC820-74E2-46F8-AE8D-524B3AAB54B1}" type="presParOf" srcId="{5609CDE0-5060-46D7-A926-936402FD4A4B}" destId="{40FF6E28-4E2A-4717-9297-1EA7EBE5120A}" srcOrd="6" destOrd="0" presId="urn:microsoft.com/office/officeart/2005/8/layout/vProcess5"/>
    <dgm:cxn modelId="{F9BD9B94-955C-4052-8FC6-3B737A8909ED}" type="presParOf" srcId="{5609CDE0-5060-46D7-A926-936402FD4A4B}" destId="{7E98D6F6-0774-4A5C-A448-5EA3F985C33D}" srcOrd="7" destOrd="0" presId="urn:microsoft.com/office/officeart/2005/8/layout/vProcess5"/>
    <dgm:cxn modelId="{64308E09-726F-4E1D-A968-6BD0CB82DF31}" type="presParOf" srcId="{5609CDE0-5060-46D7-A926-936402FD4A4B}" destId="{A30C04F1-18E2-426B-B4E1-93CCEE3D248E}" srcOrd="8" destOrd="0" presId="urn:microsoft.com/office/officeart/2005/8/layout/vProcess5"/>
    <dgm:cxn modelId="{8975D448-69DC-44C2-B570-E586EAE0249B}" type="presParOf" srcId="{5609CDE0-5060-46D7-A926-936402FD4A4B}" destId="{2F26A55D-FCDC-4E2B-B4A0-111E6D4CB833}" srcOrd="9" destOrd="0" presId="urn:microsoft.com/office/officeart/2005/8/layout/vProcess5"/>
    <dgm:cxn modelId="{938CB6AD-CE52-4875-9DAB-2C7651E4DE58}" type="presParOf" srcId="{5609CDE0-5060-46D7-A926-936402FD4A4B}" destId="{B7F8E83F-D8F6-47E5-AA56-92BEB95ED909}" srcOrd="10" destOrd="0" presId="urn:microsoft.com/office/officeart/2005/8/layout/vProcess5"/>
    <dgm:cxn modelId="{B0B1C5E7-70BB-459B-836F-F637D02A04D8}" type="presParOf" srcId="{5609CDE0-5060-46D7-A926-936402FD4A4B}" destId="{17707686-DDD8-48D8-BB00-E6B05A32D67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906E7A-25B2-4F6B-A8B1-E2D5FD101E1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129952A3-E7D6-46ED-8C37-742F7FFEAC7D}">
      <dgm:prSet/>
      <dgm:spPr/>
      <dgm:t>
        <a:bodyPr/>
        <a:lstStyle/>
        <a:p>
          <a:r>
            <a:rPr lang="en-US" b="0" i="0" dirty="0"/>
            <a:t>1. Dropped the ‘ALL_STAT_APPEARANCES’ column that only has 4 non-null value.</a:t>
          </a:r>
          <a:endParaRPr lang="en-US" dirty="0"/>
        </a:p>
      </dgm:t>
    </dgm:pt>
    <dgm:pt modelId="{4A95207A-FBC5-4B90-9E32-93710FCAB826}" type="parTrans" cxnId="{B7506454-B53A-480D-BDA9-29AB81D7426C}">
      <dgm:prSet/>
      <dgm:spPr/>
      <dgm:t>
        <a:bodyPr/>
        <a:lstStyle/>
        <a:p>
          <a:endParaRPr lang="en-US"/>
        </a:p>
      </dgm:t>
    </dgm:pt>
    <dgm:pt modelId="{F4217C06-9E2B-44DA-BB2B-036923E6309F}" type="sibTrans" cxnId="{B7506454-B53A-480D-BDA9-29AB81D7426C}">
      <dgm:prSet/>
      <dgm:spPr/>
      <dgm:t>
        <a:bodyPr/>
        <a:lstStyle/>
        <a:p>
          <a:endParaRPr lang="en-US"/>
        </a:p>
      </dgm:t>
    </dgm:pt>
    <dgm:pt modelId="{84EBA378-A345-44CC-93A5-AC36273C12EC}">
      <dgm:prSet/>
      <dgm:spPr/>
      <dgm:t>
        <a:bodyPr/>
        <a:lstStyle/>
        <a:p>
          <a:r>
            <a:rPr lang="en-US" b="0" i="0" dirty="0"/>
            <a:t>2. Fill null values of PIE column with average</a:t>
          </a:r>
          <a:endParaRPr lang="en-US" dirty="0"/>
        </a:p>
      </dgm:t>
    </dgm:pt>
    <dgm:pt modelId="{FEDEF987-04F9-4F4D-A161-FF15819682B2}" type="parTrans" cxnId="{1F2856F2-F2B1-4CF2-9C6E-0E71B18348E6}">
      <dgm:prSet/>
      <dgm:spPr/>
      <dgm:t>
        <a:bodyPr/>
        <a:lstStyle/>
        <a:p>
          <a:endParaRPr lang="en-US"/>
        </a:p>
      </dgm:t>
    </dgm:pt>
    <dgm:pt modelId="{35390D79-544E-4B31-89B4-977205A66852}" type="sibTrans" cxnId="{1F2856F2-F2B1-4CF2-9C6E-0E71B18348E6}">
      <dgm:prSet/>
      <dgm:spPr/>
      <dgm:t>
        <a:bodyPr/>
        <a:lstStyle/>
        <a:p>
          <a:endParaRPr lang="en-US"/>
        </a:p>
      </dgm:t>
    </dgm:pt>
    <dgm:pt modelId="{337FA9B8-52DA-4786-A5A8-23A762BD2EFB}">
      <dgm:prSet/>
      <dgm:spPr/>
      <dgm:t>
        <a:bodyPr/>
        <a:lstStyle/>
        <a:p>
          <a:r>
            <a:rPr lang="en-US" b="0" i="0" dirty="0"/>
            <a:t>3. Converted player’s birth to age, then drop the birthday column</a:t>
          </a:r>
          <a:endParaRPr lang="en-US" dirty="0"/>
        </a:p>
      </dgm:t>
    </dgm:pt>
    <dgm:pt modelId="{B37CB11F-33CA-4843-BCAE-DDFE52CDE349}" type="parTrans" cxnId="{CB3AF89A-1E75-44F6-8A1F-5D4C335BFFA4}">
      <dgm:prSet/>
      <dgm:spPr/>
      <dgm:t>
        <a:bodyPr/>
        <a:lstStyle/>
        <a:p>
          <a:endParaRPr lang="en-US"/>
        </a:p>
      </dgm:t>
    </dgm:pt>
    <dgm:pt modelId="{C479AD79-C56D-4310-A7F1-251751A9623E}" type="sibTrans" cxnId="{CB3AF89A-1E75-44F6-8A1F-5D4C335BFFA4}">
      <dgm:prSet/>
      <dgm:spPr/>
      <dgm:t>
        <a:bodyPr/>
        <a:lstStyle/>
        <a:p>
          <a:endParaRPr lang="en-US"/>
        </a:p>
      </dgm:t>
    </dgm:pt>
    <dgm:pt modelId="{0102F6C3-AB1B-4648-856E-CD9E2DA3D1C6}">
      <dgm:prSet/>
      <dgm:spPr/>
      <dgm:t>
        <a:bodyPr/>
        <a:lstStyle/>
        <a:p>
          <a:r>
            <a:rPr lang="en-US" b="0" i="0" dirty="0"/>
            <a:t>4. Use ‘</a:t>
          </a:r>
          <a:r>
            <a:rPr lang="en-US" b="0" i="0" dirty="0" err="1"/>
            <a:t>TO_Year</a:t>
          </a:r>
          <a:r>
            <a:rPr lang="en-US" b="0" i="0" dirty="0"/>
            <a:t>’ column minus ‘</a:t>
          </a:r>
          <a:r>
            <a:rPr lang="en-US" b="0" i="0" dirty="0" err="1"/>
            <a:t>FROM_year</a:t>
          </a:r>
          <a:r>
            <a:rPr lang="en-US" b="0" i="0" dirty="0"/>
            <a:t>’ column to calculate how many years the player played and named it ‘SEASON_EXP’</a:t>
          </a:r>
          <a:endParaRPr lang="en-US" dirty="0"/>
        </a:p>
      </dgm:t>
    </dgm:pt>
    <dgm:pt modelId="{630280BB-7E94-42C5-92EB-903C890FA58D}" type="parTrans" cxnId="{27CE4A12-42C2-44E2-B515-9CF9F6E6C900}">
      <dgm:prSet/>
      <dgm:spPr/>
      <dgm:t>
        <a:bodyPr/>
        <a:lstStyle/>
        <a:p>
          <a:endParaRPr lang="en-US"/>
        </a:p>
      </dgm:t>
    </dgm:pt>
    <dgm:pt modelId="{955AE05A-0970-4A55-A233-18F112469BDE}" type="sibTrans" cxnId="{27CE4A12-42C2-44E2-B515-9CF9F6E6C900}">
      <dgm:prSet/>
      <dgm:spPr/>
      <dgm:t>
        <a:bodyPr/>
        <a:lstStyle/>
        <a:p>
          <a:endParaRPr lang="en-US"/>
        </a:p>
      </dgm:t>
    </dgm:pt>
    <dgm:pt modelId="{05E0DF3F-D436-4C7F-A565-F7C2330C49C5}">
      <dgm:prSet/>
      <dgm:spPr/>
      <dgm:t>
        <a:bodyPr/>
        <a:lstStyle/>
        <a:p>
          <a:r>
            <a:rPr lang="en-US" b="0" i="0"/>
            <a:t>5. I dropped the columns that obviously did not relate the salary such as 'ID', 'FIRST_NAME', 'LAST_NAME', ect. </a:t>
          </a:r>
          <a:endParaRPr lang="en-US"/>
        </a:p>
      </dgm:t>
    </dgm:pt>
    <dgm:pt modelId="{8EFBA814-C4BB-4D39-A260-EA00B58D9195}" type="parTrans" cxnId="{B8144CAA-EA6E-4476-8006-DCF2EBC3D356}">
      <dgm:prSet/>
      <dgm:spPr/>
      <dgm:t>
        <a:bodyPr/>
        <a:lstStyle/>
        <a:p>
          <a:endParaRPr lang="en-US"/>
        </a:p>
      </dgm:t>
    </dgm:pt>
    <dgm:pt modelId="{85EA4769-E8E1-46CC-B83A-EC3BA8A93912}" type="sibTrans" cxnId="{B8144CAA-EA6E-4476-8006-DCF2EBC3D356}">
      <dgm:prSet/>
      <dgm:spPr/>
      <dgm:t>
        <a:bodyPr/>
        <a:lstStyle/>
        <a:p>
          <a:endParaRPr lang="en-US"/>
        </a:p>
      </dgm:t>
    </dgm:pt>
    <dgm:pt modelId="{A2B8D6CE-8B70-43EB-95BA-05C63CC159C0}">
      <dgm:prSet/>
      <dgm:spPr/>
      <dgm:t>
        <a:bodyPr/>
        <a:lstStyle/>
        <a:p>
          <a:r>
            <a:rPr lang="en-US" b="0" i="0"/>
            <a:t>6. Finally, the clean data has total 18 columns that contains all potential salary related player attributes and player performance.</a:t>
          </a:r>
          <a:endParaRPr lang="en-US"/>
        </a:p>
      </dgm:t>
    </dgm:pt>
    <dgm:pt modelId="{3DFF60FA-5FCC-42FA-A1C0-8015D59DB01F}" type="parTrans" cxnId="{79822BE2-6529-409E-8FD9-797B1509174D}">
      <dgm:prSet/>
      <dgm:spPr/>
      <dgm:t>
        <a:bodyPr/>
        <a:lstStyle/>
        <a:p>
          <a:endParaRPr lang="en-US"/>
        </a:p>
      </dgm:t>
    </dgm:pt>
    <dgm:pt modelId="{9D37B6CF-7490-4AC6-921B-1C2F15075E28}" type="sibTrans" cxnId="{79822BE2-6529-409E-8FD9-797B1509174D}">
      <dgm:prSet/>
      <dgm:spPr/>
      <dgm:t>
        <a:bodyPr/>
        <a:lstStyle/>
        <a:p>
          <a:endParaRPr lang="en-US"/>
        </a:p>
      </dgm:t>
    </dgm:pt>
    <dgm:pt modelId="{E665BFF5-CDBD-405A-9A0A-3048F33714D5}" type="pres">
      <dgm:prSet presAssocID="{CE906E7A-25B2-4F6B-A8B1-E2D5FD101E11}" presName="Name0" presStyleCnt="0">
        <dgm:presLayoutVars>
          <dgm:dir/>
          <dgm:resizeHandles val="exact"/>
        </dgm:presLayoutVars>
      </dgm:prSet>
      <dgm:spPr/>
    </dgm:pt>
    <dgm:pt modelId="{6C461A86-C154-43AA-880B-0B7B0C5C628F}" type="pres">
      <dgm:prSet presAssocID="{129952A3-E7D6-46ED-8C37-742F7FFEAC7D}" presName="node" presStyleLbl="node1" presStyleIdx="0" presStyleCnt="6">
        <dgm:presLayoutVars>
          <dgm:bulletEnabled val="1"/>
        </dgm:presLayoutVars>
      </dgm:prSet>
      <dgm:spPr/>
    </dgm:pt>
    <dgm:pt modelId="{8B3FF63B-64A6-4569-9176-00F95CBE502A}" type="pres">
      <dgm:prSet presAssocID="{F4217C06-9E2B-44DA-BB2B-036923E6309F}" presName="sibTrans" presStyleLbl="sibTrans1D1" presStyleIdx="0" presStyleCnt="5"/>
      <dgm:spPr/>
    </dgm:pt>
    <dgm:pt modelId="{4B64419E-9308-4BE5-A5FC-7C249590216C}" type="pres">
      <dgm:prSet presAssocID="{F4217C06-9E2B-44DA-BB2B-036923E6309F}" presName="connectorText" presStyleLbl="sibTrans1D1" presStyleIdx="0" presStyleCnt="5"/>
      <dgm:spPr/>
    </dgm:pt>
    <dgm:pt modelId="{CA3DC943-B0C2-4750-A77A-93F15CB95836}" type="pres">
      <dgm:prSet presAssocID="{84EBA378-A345-44CC-93A5-AC36273C12EC}" presName="node" presStyleLbl="node1" presStyleIdx="1" presStyleCnt="6">
        <dgm:presLayoutVars>
          <dgm:bulletEnabled val="1"/>
        </dgm:presLayoutVars>
      </dgm:prSet>
      <dgm:spPr/>
    </dgm:pt>
    <dgm:pt modelId="{820C6617-1EB8-4B15-A4CB-7DDED616F9E3}" type="pres">
      <dgm:prSet presAssocID="{35390D79-544E-4B31-89B4-977205A66852}" presName="sibTrans" presStyleLbl="sibTrans1D1" presStyleIdx="1" presStyleCnt="5"/>
      <dgm:spPr/>
    </dgm:pt>
    <dgm:pt modelId="{52C6F38D-28D1-4532-BB40-B41F96DB5CB1}" type="pres">
      <dgm:prSet presAssocID="{35390D79-544E-4B31-89B4-977205A66852}" presName="connectorText" presStyleLbl="sibTrans1D1" presStyleIdx="1" presStyleCnt="5"/>
      <dgm:spPr/>
    </dgm:pt>
    <dgm:pt modelId="{FB0AD169-56FB-49DC-8AEA-1989D098E6A6}" type="pres">
      <dgm:prSet presAssocID="{337FA9B8-52DA-4786-A5A8-23A762BD2EFB}" presName="node" presStyleLbl="node1" presStyleIdx="2" presStyleCnt="6">
        <dgm:presLayoutVars>
          <dgm:bulletEnabled val="1"/>
        </dgm:presLayoutVars>
      </dgm:prSet>
      <dgm:spPr/>
    </dgm:pt>
    <dgm:pt modelId="{EEC25926-BA3A-4045-B6B4-FDB49365FCCD}" type="pres">
      <dgm:prSet presAssocID="{C479AD79-C56D-4310-A7F1-251751A9623E}" presName="sibTrans" presStyleLbl="sibTrans1D1" presStyleIdx="2" presStyleCnt="5"/>
      <dgm:spPr/>
    </dgm:pt>
    <dgm:pt modelId="{CA842011-1844-40F6-8E52-1D5FC8C1C661}" type="pres">
      <dgm:prSet presAssocID="{C479AD79-C56D-4310-A7F1-251751A9623E}" presName="connectorText" presStyleLbl="sibTrans1D1" presStyleIdx="2" presStyleCnt="5"/>
      <dgm:spPr/>
    </dgm:pt>
    <dgm:pt modelId="{4C2FF4C2-080D-4958-956E-DE24D9E8718E}" type="pres">
      <dgm:prSet presAssocID="{0102F6C3-AB1B-4648-856E-CD9E2DA3D1C6}" presName="node" presStyleLbl="node1" presStyleIdx="3" presStyleCnt="6">
        <dgm:presLayoutVars>
          <dgm:bulletEnabled val="1"/>
        </dgm:presLayoutVars>
      </dgm:prSet>
      <dgm:spPr/>
    </dgm:pt>
    <dgm:pt modelId="{2C3AC30A-78E6-4BFD-B859-BD1EDC1A07A7}" type="pres">
      <dgm:prSet presAssocID="{955AE05A-0970-4A55-A233-18F112469BDE}" presName="sibTrans" presStyleLbl="sibTrans1D1" presStyleIdx="3" presStyleCnt="5"/>
      <dgm:spPr/>
    </dgm:pt>
    <dgm:pt modelId="{BCA4AF08-4252-40E3-97D3-B81981D953CF}" type="pres">
      <dgm:prSet presAssocID="{955AE05A-0970-4A55-A233-18F112469BDE}" presName="connectorText" presStyleLbl="sibTrans1D1" presStyleIdx="3" presStyleCnt="5"/>
      <dgm:spPr/>
    </dgm:pt>
    <dgm:pt modelId="{97BFF447-9150-4F3C-8279-8521A969B57C}" type="pres">
      <dgm:prSet presAssocID="{05E0DF3F-D436-4C7F-A565-F7C2330C49C5}" presName="node" presStyleLbl="node1" presStyleIdx="4" presStyleCnt="6">
        <dgm:presLayoutVars>
          <dgm:bulletEnabled val="1"/>
        </dgm:presLayoutVars>
      </dgm:prSet>
      <dgm:spPr/>
    </dgm:pt>
    <dgm:pt modelId="{2F8059E0-C7B7-4061-8AC2-E2F65307420A}" type="pres">
      <dgm:prSet presAssocID="{85EA4769-E8E1-46CC-B83A-EC3BA8A93912}" presName="sibTrans" presStyleLbl="sibTrans1D1" presStyleIdx="4" presStyleCnt="5"/>
      <dgm:spPr/>
    </dgm:pt>
    <dgm:pt modelId="{5732C16F-57B0-4DAA-B1BF-B598549C0B2E}" type="pres">
      <dgm:prSet presAssocID="{85EA4769-E8E1-46CC-B83A-EC3BA8A93912}" presName="connectorText" presStyleLbl="sibTrans1D1" presStyleIdx="4" presStyleCnt="5"/>
      <dgm:spPr/>
    </dgm:pt>
    <dgm:pt modelId="{92F277D1-9C41-4C80-BBFB-FB57BAF69086}" type="pres">
      <dgm:prSet presAssocID="{A2B8D6CE-8B70-43EB-95BA-05C63CC159C0}" presName="node" presStyleLbl="node1" presStyleIdx="5" presStyleCnt="6">
        <dgm:presLayoutVars>
          <dgm:bulletEnabled val="1"/>
        </dgm:presLayoutVars>
      </dgm:prSet>
      <dgm:spPr/>
    </dgm:pt>
  </dgm:ptLst>
  <dgm:cxnLst>
    <dgm:cxn modelId="{F6EC3E0D-FDF3-4BE1-A516-BBCCD7AB475D}" type="presOf" srcId="{C479AD79-C56D-4310-A7F1-251751A9623E}" destId="{CA842011-1844-40F6-8E52-1D5FC8C1C661}" srcOrd="1" destOrd="0" presId="urn:microsoft.com/office/officeart/2016/7/layout/RepeatingBendingProcessNew"/>
    <dgm:cxn modelId="{27CE4A12-42C2-44E2-B515-9CF9F6E6C900}" srcId="{CE906E7A-25B2-4F6B-A8B1-E2D5FD101E11}" destId="{0102F6C3-AB1B-4648-856E-CD9E2DA3D1C6}" srcOrd="3" destOrd="0" parTransId="{630280BB-7E94-42C5-92EB-903C890FA58D}" sibTransId="{955AE05A-0970-4A55-A233-18F112469BDE}"/>
    <dgm:cxn modelId="{E456A027-5E19-43B8-A818-23B9A45DD447}" type="presOf" srcId="{337FA9B8-52DA-4786-A5A8-23A762BD2EFB}" destId="{FB0AD169-56FB-49DC-8AEA-1989D098E6A6}" srcOrd="0" destOrd="0" presId="urn:microsoft.com/office/officeart/2016/7/layout/RepeatingBendingProcessNew"/>
    <dgm:cxn modelId="{1232D039-D25E-45E9-BE2D-0B3687E06114}" type="presOf" srcId="{84EBA378-A345-44CC-93A5-AC36273C12EC}" destId="{CA3DC943-B0C2-4750-A77A-93F15CB95836}" srcOrd="0" destOrd="0" presId="urn:microsoft.com/office/officeart/2016/7/layout/RepeatingBendingProcessNew"/>
    <dgm:cxn modelId="{8A5EF361-931A-415D-B343-FC76B607484B}" type="presOf" srcId="{C479AD79-C56D-4310-A7F1-251751A9623E}" destId="{EEC25926-BA3A-4045-B6B4-FDB49365FCCD}" srcOrd="0" destOrd="0" presId="urn:microsoft.com/office/officeart/2016/7/layout/RepeatingBendingProcessNew"/>
    <dgm:cxn modelId="{8A7C694B-1C64-4C4C-833C-B3130E84BD92}" type="presOf" srcId="{85EA4769-E8E1-46CC-B83A-EC3BA8A93912}" destId="{5732C16F-57B0-4DAA-B1BF-B598549C0B2E}" srcOrd="1" destOrd="0" presId="urn:microsoft.com/office/officeart/2016/7/layout/RepeatingBendingProcessNew"/>
    <dgm:cxn modelId="{23F00F4F-5720-4D4C-B5E2-BBB06DD9E060}" type="presOf" srcId="{129952A3-E7D6-46ED-8C37-742F7FFEAC7D}" destId="{6C461A86-C154-43AA-880B-0B7B0C5C628F}" srcOrd="0" destOrd="0" presId="urn:microsoft.com/office/officeart/2016/7/layout/RepeatingBendingProcessNew"/>
    <dgm:cxn modelId="{E9038D52-F8F6-4067-9B2B-C881085C769F}" type="presOf" srcId="{85EA4769-E8E1-46CC-B83A-EC3BA8A93912}" destId="{2F8059E0-C7B7-4061-8AC2-E2F65307420A}" srcOrd="0" destOrd="0" presId="urn:microsoft.com/office/officeart/2016/7/layout/RepeatingBendingProcessNew"/>
    <dgm:cxn modelId="{B7506454-B53A-480D-BDA9-29AB81D7426C}" srcId="{CE906E7A-25B2-4F6B-A8B1-E2D5FD101E11}" destId="{129952A3-E7D6-46ED-8C37-742F7FFEAC7D}" srcOrd="0" destOrd="0" parTransId="{4A95207A-FBC5-4B90-9E32-93710FCAB826}" sibTransId="{F4217C06-9E2B-44DA-BB2B-036923E6309F}"/>
    <dgm:cxn modelId="{5F474957-8125-456E-B3BA-D114E31E8609}" type="presOf" srcId="{0102F6C3-AB1B-4648-856E-CD9E2DA3D1C6}" destId="{4C2FF4C2-080D-4958-956E-DE24D9E8718E}" srcOrd="0" destOrd="0" presId="urn:microsoft.com/office/officeart/2016/7/layout/RepeatingBendingProcessNew"/>
    <dgm:cxn modelId="{4ACB3358-E89F-4104-A774-344BFB2AC24E}" type="presOf" srcId="{A2B8D6CE-8B70-43EB-95BA-05C63CC159C0}" destId="{92F277D1-9C41-4C80-BBFB-FB57BAF69086}" srcOrd="0" destOrd="0" presId="urn:microsoft.com/office/officeart/2016/7/layout/RepeatingBendingProcessNew"/>
    <dgm:cxn modelId="{31A03E82-9665-4854-84B6-0512F2D053DF}" type="presOf" srcId="{35390D79-544E-4B31-89B4-977205A66852}" destId="{52C6F38D-28D1-4532-BB40-B41F96DB5CB1}" srcOrd="1" destOrd="0" presId="urn:microsoft.com/office/officeart/2016/7/layout/RepeatingBendingProcessNew"/>
    <dgm:cxn modelId="{8C047284-D417-413C-9E38-EFB369ECACD5}" type="presOf" srcId="{35390D79-544E-4B31-89B4-977205A66852}" destId="{820C6617-1EB8-4B15-A4CB-7DDED616F9E3}" srcOrd="0" destOrd="0" presId="urn:microsoft.com/office/officeart/2016/7/layout/RepeatingBendingProcessNew"/>
    <dgm:cxn modelId="{CB3AF89A-1E75-44F6-8A1F-5D4C335BFFA4}" srcId="{CE906E7A-25B2-4F6B-A8B1-E2D5FD101E11}" destId="{337FA9B8-52DA-4786-A5A8-23A762BD2EFB}" srcOrd="2" destOrd="0" parTransId="{B37CB11F-33CA-4843-BCAE-DDFE52CDE349}" sibTransId="{C479AD79-C56D-4310-A7F1-251751A9623E}"/>
    <dgm:cxn modelId="{B8144CAA-EA6E-4476-8006-DCF2EBC3D356}" srcId="{CE906E7A-25B2-4F6B-A8B1-E2D5FD101E11}" destId="{05E0DF3F-D436-4C7F-A565-F7C2330C49C5}" srcOrd="4" destOrd="0" parTransId="{8EFBA814-C4BB-4D39-A260-EA00B58D9195}" sibTransId="{85EA4769-E8E1-46CC-B83A-EC3BA8A93912}"/>
    <dgm:cxn modelId="{845B16AE-F99A-4B1D-BCB0-D387F649B848}" type="presOf" srcId="{CE906E7A-25B2-4F6B-A8B1-E2D5FD101E11}" destId="{E665BFF5-CDBD-405A-9A0A-3048F33714D5}" srcOrd="0" destOrd="0" presId="urn:microsoft.com/office/officeart/2016/7/layout/RepeatingBendingProcessNew"/>
    <dgm:cxn modelId="{70E5B3B1-4F05-4407-86A1-2E97CA4D56C0}" type="presOf" srcId="{955AE05A-0970-4A55-A233-18F112469BDE}" destId="{2C3AC30A-78E6-4BFD-B859-BD1EDC1A07A7}" srcOrd="0" destOrd="0" presId="urn:microsoft.com/office/officeart/2016/7/layout/RepeatingBendingProcessNew"/>
    <dgm:cxn modelId="{471BD9BB-49ED-4825-8A80-E7FB9CC095BF}" type="presOf" srcId="{F4217C06-9E2B-44DA-BB2B-036923E6309F}" destId="{4B64419E-9308-4BE5-A5FC-7C249590216C}" srcOrd="1" destOrd="0" presId="urn:microsoft.com/office/officeart/2016/7/layout/RepeatingBendingProcessNew"/>
    <dgm:cxn modelId="{FF3F28C9-2284-43E9-8180-5C8C67D1C898}" type="presOf" srcId="{05E0DF3F-D436-4C7F-A565-F7C2330C49C5}" destId="{97BFF447-9150-4F3C-8279-8521A969B57C}" srcOrd="0" destOrd="0" presId="urn:microsoft.com/office/officeart/2016/7/layout/RepeatingBendingProcessNew"/>
    <dgm:cxn modelId="{79822BE2-6529-409E-8FD9-797B1509174D}" srcId="{CE906E7A-25B2-4F6B-A8B1-E2D5FD101E11}" destId="{A2B8D6CE-8B70-43EB-95BA-05C63CC159C0}" srcOrd="5" destOrd="0" parTransId="{3DFF60FA-5FCC-42FA-A1C0-8015D59DB01F}" sibTransId="{9D37B6CF-7490-4AC6-921B-1C2F15075E28}"/>
    <dgm:cxn modelId="{B5575EE5-B924-405B-B793-528E50682C3A}" type="presOf" srcId="{955AE05A-0970-4A55-A233-18F112469BDE}" destId="{BCA4AF08-4252-40E3-97D3-B81981D953CF}" srcOrd="1" destOrd="0" presId="urn:microsoft.com/office/officeart/2016/7/layout/RepeatingBendingProcessNew"/>
    <dgm:cxn modelId="{1F2856F2-F2B1-4CF2-9C6E-0E71B18348E6}" srcId="{CE906E7A-25B2-4F6B-A8B1-E2D5FD101E11}" destId="{84EBA378-A345-44CC-93A5-AC36273C12EC}" srcOrd="1" destOrd="0" parTransId="{FEDEF987-04F9-4F4D-A161-FF15819682B2}" sibTransId="{35390D79-544E-4B31-89B4-977205A66852}"/>
    <dgm:cxn modelId="{74265FFC-B5B1-424C-8E78-EA45AFB68E5D}" type="presOf" srcId="{F4217C06-9E2B-44DA-BB2B-036923E6309F}" destId="{8B3FF63B-64A6-4569-9176-00F95CBE502A}" srcOrd="0" destOrd="0" presId="urn:microsoft.com/office/officeart/2016/7/layout/RepeatingBendingProcessNew"/>
    <dgm:cxn modelId="{4870762E-9285-4F46-AD41-261B4B6B5A80}" type="presParOf" srcId="{E665BFF5-CDBD-405A-9A0A-3048F33714D5}" destId="{6C461A86-C154-43AA-880B-0B7B0C5C628F}" srcOrd="0" destOrd="0" presId="urn:microsoft.com/office/officeart/2016/7/layout/RepeatingBendingProcessNew"/>
    <dgm:cxn modelId="{6E8F72BB-0C16-4594-A769-F1A71489B6E0}" type="presParOf" srcId="{E665BFF5-CDBD-405A-9A0A-3048F33714D5}" destId="{8B3FF63B-64A6-4569-9176-00F95CBE502A}" srcOrd="1" destOrd="0" presId="urn:microsoft.com/office/officeart/2016/7/layout/RepeatingBendingProcessNew"/>
    <dgm:cxn modelId="{AB7F7A2B-C234-443B-AE50-394407F6879A}" type="presParOf" srcId="{8B3FF63B-64A6-4569-9176-00F95CBE502A}" destId="{4B64419E-9308-4BE5-A5FC-7C249590216C}" srcOrd="0" destOrd="0" presId="urn:microsoft.com/office/officeart/2016/7/layout/RepeatingBendingProcessNew"/>
    <dgm:cxn modelId="{A20CCC5A-6AF5-4E78-966A-DE051E50C929}" type="presParOf" srcId="{E665BFF5-CDBD-405A-9A0A-3048F33714D5}" destId="{CA3DC943-B0C2-4750-A77A-93F15CB95836}" srcOrd="2" destOrd="0" presId="urn:microsoft.com/office/officeart/2016/7/layout/RepeatingBendingProcessNew"/>
    <dgm:cxn modelId="{0D75ECBF-7277-45E7-BA62-3A2D5BBA7A90}" type="presParOf" srcId="{E665BFF5-CDBD-405A-9A0A-3048F33714D5}" destId="{820C6617-1EB8-4B15-A4CB-7DDED616F9E3}" srcOrd="3" destOrd="0" presId="urn:microsoft.com/office/officeart/2016/7/layout/RepeatingBendingProcessNew"/>
    <dgm:cxn modelId="{F75871BE-953D-4857-B07A-13AD9B21B475}" type="presParOf" srcId="{820C6617-1EB8-4B15-A4CB-7DDED616F9E3}" destId="{52C6F38D-28D1-4532-BB40-B41F96DB5CB1}" srcOrd="0" destOrd="0" presId="urn:microsoft.com/office/officeart/2016/7/layout/RepeatingBendingProcessNew"/>
    <dgm:cxn modelId="{97809E7F-0B40-47AD-9EA1-FB6CF68EE64F}" type="presParOf" srcId="{E665BFF5-CDBD-405A-9A0A-3048F33714D5}" destId="{FB0AD169-56FB-49DC-8AEA-1989D098E6A6}" srcOrd="4" destOrd="0" presId="urn:microsoft.com/office/officeart/2016/7/layout/RepeatingBendingProcessNew"/>
    <dgm:cxn modelId="{552EEBB6-86B1-4AFE-896E-B99A90E688BC}" type="presParOf" srcId="{E665BFF5-CDBD-405A-9A0A-3048F33714D5}" destId="{EEC25926-BA3A-4045-B6B4-FDB49365FCCD}" srcOrd="5" destOrd="0" presId="urn:microsoft.com/office/officeart/2016/7/layout/RepeatingBendingProcessNew"/>
    <dgm:cxn modelId="{A8E943E3-230C-4A20-ABCF-6565485D994C}" type="presParOf" srcId="{EEC25926-BA3A-4045-B6B4-FDB49365FCCD}" destId="{CA842011-1844-40F6-8E52-1D5FC8C1C661}" srcOrd="0" destOrd="0" presId="urn:microsoft.com/office/officeart/2016/7/layout/RepeatingBendingProcessNew"/>
    <dgm:cxn modelId="{DF074C8E-90DC-4431-9611-3B05CF434B4F}" type="presParOf" srcId="{E665BFF5-CDBD-405A-9A0A-3048F33714D5}" destId="{4C2FF4C2-080D-4958-956E-DE24D9E8718E}" srcOrd="6" destOrd="0" presId="urn:microsoft.com/office/officeart/2016/7/layout/RepeatingBendingProcessNew"/>
    <dgm:cxn modelId="{9C319C48-5F7B-4CA3-95A6-51A1F568C1EA}" type="presParOf" srcId="{E665BFF5-CDBD-405A-9A0A-3048F33714D5}" destId="{2C3AC30A-78E6-4BFD-B859-BD1EDC1A07A7}" srcOrd="7" destOrd="0" presId="urn:microsoft.com/office/officeart/2016/7/layout/RepeatingBendingProcessNew"/>
    <dgm:cxn modelId="{665D38D3-8E07-464C-B9FC-5227B97C0B05}" type="presParOf" srcId="{2C3AC30A-78E6-4BFD-B859-BD1EDC1A07A7}" destId="{BCA4AF08-4252-40E3-97D3-B81981D953CF}" srcOrd="0" destOrd="0" presId="urn:microsoft.com/office/officeart/2016/7/layout/RepeatingBendingProcessNew"/>
    <dgm:cxn modelId="{C86443D5-2C3A-4308-A36F-6150FDD4718D}" type="presParOf" srcId="{E665BFF5-CDBD-405A-9A0A-3048F33714D5}" destId="{97BFF447-9150-4F3C-8279-8521A969B57C}" srcOrd="8" destOrd="0" presId="urn:microsoft.com/office/officeart/2016/7/layout/RepeatingBendingProcessNew"/>
    <dgm:cxn modelId="{E51E560C-0A23-4D9A-8E98-F6C29A9FD3A9}" type="presParOf" srcId="{E665BFF5-CDBD-405A-9A0A-3048F33714D5}" destId="{2F8059E0-C7B7-4061-8AC2-E2F65307420A}" srcOrd="9" destOrd="0" presId="urn:microsoft.com/office/officeart/2016/7/layout/RepeatingBendingProcessNew"/>
    <dgm:cxn modelId="{CF938CA8-8CDD-4DCC-A922-FD7707D80CC7}" type="presParOf" srcId="{2F8059E0-C7B7-4061-8AC2-E2F65307420A}" destId="{5732C16F-57B0-4DAA-B1BF-B598549C0B2E}" srcOrd="0" destOrd="0" presId="urn:microsoft.com/office/officeart/2016/7/layout/RepeatingBendingProcessNew"/>
    <dgm:cxn modelId="{9CD587C3-7C17-4D8F-81DF-6EE974D6D652}" type="presParOf" srcId="{E665BFF5-CDBD-405A-9A0A-3048F33714D5}" destId="{92F277D1-9C41-4C80-BBFB-FB57BAF69086}"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345907-34A4-43DC-A46B-91783F0687B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F85BA3B-D01E-486A-B29C-A3FEA7B9B836}">
      <dgm:prSet/>
      <dgm:spPr/>
      <dgm:t>
        <a:bodyPr/>
        <a:lstStyle/>
        <a:p>
          <a:r>
            <a:rPr lang="en-US" b="0" i="0"/>
            <a:t>Since I am going to use regression models to analyze the data</a:t>
          </a:r>
          <a:endParaRPr lang="en-US"/>
        </a:p>
      </dgm:t>
    </dgm:pt>
    <dgm:pt modelId="{526BD9EB-C9E1-4649-B6F9-1F9F987137C7}" type="parTrans" cxnId="{144EC149-50FC-49A7-AEDE-2A0A3181E8A7}">
      <dgm:prSet/>
      <dgm:spPr/>
      <dgm:t>
        <a:bodyPr/>
        <a:lstStyle/>
        <a:p>
          <a:endParaRPr lang="en-US"/>
        </a:p>
      </dgm:t>
    </dgm:pt>
    <dgm:pt modelId="{499D272F-CDD4-4F71-87E1-C4B2C1A42DB1}" type="sibTrans" cxnId="{144EC149-50FC-49A7-AEDE-2A0A3181E8A7}">
      <dgm:prSet/>
      <dgm:spPr/>
      <dgm:t>
        <a:bodyPr/>
        <a:lstStyle/>
        <a:p>
          <a:endParaRPr lang="en-US"/>
        </a:p>
      </dgm:t>
    </dgm:pt>
    <dgm:pt modelId="{F685E103-7A3E-4A86-BCB2-321CC8040A37}">
      <dgm:prSet/>
      <dgm:spPr/>
      <dgm:t>
        <a:bodyPr/>
        <a:lstStyle/>
        <a:p>
          <a:r>
            <a:rPr lang="en-US" b="0" i="0"/>
            <a:t>I created dummy features for all the categorical values such as team name, position, draft number and school</a:t>
          </a:r>
          <a:endParaRPr lang="en-US"/>
        </a:p>
      </dgm:t>
    </dgm:pt>
    <dgm:pt modelId="{4EF642CE-AFBA-440E-A482-E6BD4581B8B8}" type="parTrans" cxnId="{63A92E94-3837-40A2-841D-ED44FCAD538D}">
      <dgm:prSet/>
      <dgm:spPr/>
      <dgm:t>
        <a:bodyPr/>
        <a:lstStyle/>
        <a:p>
          <a:endParaRPr lang="en-US"/>
        </a:p>
      </dgm:t>
    </dgm:pt>
    <dgm:pt modelId="{17BB3860-2A3E-429E-B40F-3881D8B4D059}" type="sibTrans" cxnId="{63A92E94-3837-40A2-841D-ED44FCAD538D}">
      <dgm:prSet/>
      <dgm:spPr/>
      <dgm:t>
        <a:bodyPr/>
        <a:lstStyle/>
        <a:p>
          <a:endParaRPr lang="en-US"/>
        </a:p>
      </dgm:t>
    </dgm:pt>
    <dgm:pt modelId="{E4081F8D-158B-4782-A20C-7437387E36BB}">
      <dgm:prSet/>
      <dgm:spPr/>
      <dgm:t>
        <a:bodyPr/>
        <a:lstStyle/>
        <a:p>
          <a:r>
            <a:rPr lang="en-US" b="0" i="0"/>
            <a:t>After creating dummy feature, total columns become 190</a:t>
          </a:r>
          <a:endParaRPr lang="en-US"/>
        </a:p>
      </dgm:t>
    </dgm:pt>
    <dgm:pt modelId="{7946606E-4A69-4593-A0F6-AEE9F2EAFC56}" type="parTrans" cxnId="{838ACFE3-5BAA-466B-BE79-08783A3610A4}">
      <dgm:prSet/>
      <dgm:spPr/>
      <dgm:t>
        <a:bodyPr/>
        <a:lstStyle/>
        <a:p>
          <a:endParaRPr lang="en-US"/>
        </a:p>
      </dgm:t>
    </dgm:pt>
    <dgm:pt modelId="{022398F9-1E9A-41C9-A447-9D2CB8F33BE3}" type="sibTrans" cxnId="{838ACFE3-5BAA-466B-BE79-08783A3610A4}">
      <dgm:prSet/>
      <dgm:spPr/>
      <dgm:t>
        <a:bodyPr/>
        <a:lstStyle/>
        <a:p>
          <a:endParaRPr lang="en-US"/>
        </a:p>
      </dgm:t>
    </dgm:pt>
    <dgm:pt modelId="{8040DD2B-BA52-4A1B-A621-24B64DB2D5E4}" type="pres">
      <dgm:prSet presAssocID="{5C345907-34A4-43DC-A46B-91783F0687B8}" presName="linear" presStyleCnt="0">
        <dgm:presLayoutVars>
          <dgm:animLvl val="lvl"/>
          <dgm:resizeHandles val="exact"/>
        </dgm:presLayoutVars>
      </dgm:prSet>
      <dgm:spPr/>
    </dgm:pt>
    <dgm:pt modelId="{2079AED6-F8EC-46A4-A301-F3FFF9343606}" type="pres">
      <dgm:prSet presAssocID="{EF85BA3B-D01E-486A-B29C-A3FEA7B9B836}" presName="parentText" presStyleLbl="node1" presStyleIdx="0" presStyleCnt="3">
        <dgm:presLayoutVars>
          <dgm:chMax val="0"/>
          <dgm:bulletEnabled val="1"/>
        </dgm:presLayoutVars>
      </dgm:prSet>
      <dgm:spPr/>
    </dgm:pt>
    <dgm:pt modelId="{D99ACEEB-3F07-44B9-A10B-4E5841D28506}" type="pres">
      <dgm:prSet presAssocID="{499D272F-CDD4-4F71-87E1-C4B2C1A42DB1}" presName="spacer" presStyleCnt="0"/>
      <dgm:spPr/>
    </dgm:pt>
    <dgm:pt modelId="{A4C32FDB-2DB7-4EF4-9576-7D13006DB033}" type="pres">
      <dgm:prSet presAssocID="{F685E103-7A3E-4A86-BCB2-321CC8040A37}" presName="parentText" presStyleLbl="node1" presStyleIdx="1" presStyleCnt="3">
        <dgm:presLayoutVars>
          <dgm:chMax val="0"/>
          <dgm:bulletEnabled val="1"/>
        </dgm:presLayoutVars>
      </dgm:prSet>
      <dgm:spPr/>
    </dgm:pt>
    <dgm:pt modelId="{17CAB905-DDA3-40C0-B026-866EAC65E24A}" type="pres">
      <dgm:prSet presAssocID="{17BB3860-2A3E-429E-B40F-3881D8B4D059}" presName="spacer" presStyleCnt="0"/>
      <dgm:spPr/>
    </dgm:pt>
    <dgm:pt modelId="{08F9ADBF-8BBC-44A3-AF6C-19083F239ED4}" type="pres">
      <dgm:prSet presAssocID="{E4081F8D-158B-4782-A20C-7437387E36BB}" presName="parentText" presStyleLbl="node1" presStyleIdx="2" presStyleCnt="3">
        <dgm:presLayoutVars>
          <dgm:chMax val="0"/>
          <dgm:bulletEnabled val="1"/>
        </dgm:presLayoutVars>
      </dgm:prSet>
      <dgm:spPr/>
    </dgm:pt>
  </dgm:ptLst>
  <dgm:cxnLst>
    <dgm:cxn modelId="{144EC149-50FC-49A7-AEDE-2A0A3181E8A7}" srcId="{5C345907-34A4-43DC-A46B-91783F0687B8}" destId="{EF85BA3B-D01E-486A-B29C-A3FEA7B9B836}" srcOrd="0" destOrd="0" parTransId="{526BD9EB-C9E1-4649-B6F9-1F9F987137C7}" sibTransId="{499D272F-CDD4-4F71-87E1-C4B2C1A42DB1}"/>
    <dgm:cxn modelId="{921B194A-C105-46A9-8448-4D4B6B051466}" type="presOf" srcId="{5C345907-34A4-43DC-A46B-91783F0687B8}" destId="{8040DD2B-BA52-4A1B-A621-24B64DB2D5E4}" srcOrd="0" destOrd="0" presId="urn:microsoft.com/office/officeart/2005/8/layout/vList2"/>
    <dgm:cxn modelId="{F63FE853-A29A-4897-ACE4-CFEE76DE1844}" type="presOf" srcId="{F685E103-7A3E-4A86-BCB2-321CC8040A37}" destId="{A4C32FDB-2DB7-4EF4-9576-7D13006DB033}" srcOrd="0" destOrd="0" presId="urn:microsoft.com/office/officeart/2005/8/layout/vList2"/>
    <dgm:cxn modelId="{03CDA18A-8B89-46EB-A692-D78939DA07A4}" type="presOf" srcId="{E4081F8D-158B-4782-A20C-7437387E36BB}" destId="{08F9ADBF-8BBC-44A3-AF6C-19083F239ED4}" srcOrd="0" destOrd="0" presId="urn:microsoft.com/office/officeart/2005/8/layout/vList2"/>
    <dgm:cxn modelId="{63A92E94-3837-40A2-841D-ED44FCAD538D}" srcId="{5C345907-34A4-43DC-A46B-91783F0687B8}" destId="{F685E103-7A3E-4A86-BCB2-321CC8040A37}" srcOrd="1" destOrd="0" parTransId="{4EF642CE-AFBA-440E-A482-E6BD4581B8B8}" sibTransId="{17BB3860-2A3E-429E-B40F-3881D8B4D059}"/>
    <dgm:cxn modelId="{A4E35CD6-7ED6-4318-AED6-78C667603F21}" type="presOf" srcId="{EF85BA3B-D01E-486A-B29C-A3FEA7B9B836}" destId="{2079AED6-F8EC-46A4-A301-F3FFF9343606}" srcOrd="0" destOrd="0" presId="urn:microsoft.com/office/officeart/2005/8/layout/vList2"/>
    <dgm:cxn modelId="{838ACFE3-5BAA-466B-BE79-08783A3610A4}" srcId="{5C345907-34A4-43DC-A46B-91783F0687B8}" destId="{E4081F8D-158B-4782-A20C-7437387E36BB}" srcOrd="2" destOrd="0" parTransId="{7946606E-4A69-4593-A0F6-AEE9F2EAFC56}" sibTransId="{022398F9-1E9A-41C9-A447-9D2CB8F33BE3}"/>
    <dgm:cxn modelId="{DB780F4D-4E6B-4A5D-B55F-AB23721CA011}" type="presParOf" srcId="{8040DD2B-BA52-4A1B-A621-24B64DB2D5E4}" destId="{2079AED6-F8EC-46A4-A301-F3FFF9343606}" srcOrd="0" destOrd="0" presId="urn:microsoft.com/office/officeart/2005/8/layout/vList2"/>
    <dgm:cxn modelId="{58231F66-4C83-4ABF-8E87-C454609F9710}" type="presParOf" srcId="{8040DD2B-BA52-4A1B-A621-24B64DB2D5E4}" destId="{D99ACEEB-3F07-44B9-A10B-4E5841D28506}" srcOrd="1" destOrd="0" presId="urn:microsoft.com/office/officeart/2005/8/layout/vList2"/>
    <dgm:cxn modelId="{21A6B194-F03B-4670-81F2-2C6C11FAF9B9}" type="presParOf" srcId="{8040DD2B-BA52-4A1B-A621-24B64DB2D5E4}" destId="{A4C32FDB-2DB7-4EF4-9576-7D13006DB033}" srcOrd="2" destOrd="0" presId="urn:microsoft.com/office/officeart/2005/8/layout/vList2"/>
    <dgm:cxn modelId="{539022FD-6B7A-45FC-8A2C-37B34218B349}" type="presParOf" srcId="{8040DD2B-BA52-4A1B-A621-24B64DB2D5E4}" destId="{17CAB905-DDA3-40C0-B026-866EAC65E24A}" srcOrd="3" destOrd="0" presId="urn:microsoft.com/office/officeart/2005/8/layout/vList2"/>
    <dgm:cxn modelId="{6EF36F0B-34AB-4A8C-A0D2-4C782D9134C8}" type="presParOf" srcId="{8040DD2B-BA52-4A1B-A621-24B64DB2D5E4}" destId="{08F9ADBF-8BBC-44A3-AF6C-19083F239ED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11C43D-9048-4C59-B930-837C74D8F22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4670B76-C0D0-4577-886A-5F4F346733E4}">
      <dgm:prSet/>
      <dgm:spPr/>
      <dgm:t>
        <a:bodyPr/>
        <a:lstStyle/>
        <a:p>
          <a:r>
            <a:rPr lang="en-US" b="0" i="0"/>
            <a:t>Linear Regression</a:t>
          </a:r>
          <a:endParaRPr lang="en-US"/>
        </a:p>
      </dgm:t>
    </dgm:pt>
    <dgm:pt modelId="{14AC7AA4-5052-4CE5-85A0-F942E167B90F}" type="parTrans" cxnId="{7D31127D-43F4-4FFD-A742-57598042EF53}">
      <dgm:prSet/>
      <dgm:spPr/>
      <dgm:t>
        <a:bodyPr/>
        <a:lstStyle/>
        <a:p>
          <a:endParaRPr lang="en-US"/>
        </a:p>
      </dgm:t>
    </dgm:pt>
    <dgm:pt modelId="{22D8F70A-1505-4C81-85E0-B39DB995FBC7}" type="sibTrans" cxnId="{7D31127D-43F4-4FFD-A742-57598042EF53}">
      <dgm:prSet/>
      <dgm:spPr/>
      <dgm:t>
        <a:bodyPr/>
        <a:lstStyle/>
        <a:p>
          <a:endParaRPr lang="en-US"/>
        </a:p>
      </dgm:t>
    </dgm:pt>
    <dgm:pt modelId="{15F07CC7-59EB-4FA7-B546-E08E5BBEDABC}">
      <dgm:prSet/>
      <dgm:spPr/>
      <dgm:t>
        <a:bodyPr/>
        <a:lstStyle/>
        <a:p>
          <a:r>
            <a:rPr lang="en-US" b="0" i="0"/>
            <a:t>Random Forest Regressor</a:t>
          </a:r>
          <a:endParaRPr lang="en-US"/>
        </a:p>
      </dgm:t>
    </dgm:pt>
    <dgm:pt modelId="{B3895E26-A511-4AD1-87E5-194052959D5B}" type="parTrans" cxnId="{A5857BA0-122A-4A0D-8340-61316F206732}">
      <dgm:prSet/>
      <dgm:spPr/>
      <dgm:t>
        <a:bodyPr/>
        <a:lstStyle/>
        <a:p>
          <a:endParaRPr lang="en-US"/>
        </a:p>
      </dgm:t>
    </dgm:pt>
    <dgm:pt modelId="{047A607C-458D-4E4B-A382-1BB9785E06BF}" type="sibTrans" cxnId="{A5857BA0-122A-4A0D-8340-61316F206732}">
      <dgm:prSet/>
      <dgm:spPr/>
      <dgm:t>
        <a:bodyPr/>
        <a:lstStyle/>
        <a:p>
          <a:endParaRPr lang="en-US"/>
        </a:p>
      </dgm:t>
    </dgm:pt>
    <dgm:pt modelId="{47106568-E07B-45A3-9DA2-214ED2BD4DED}">
      <dgm:prSet/>
      <dgm:spPr/>
      <dgm:t>
        <a:bodyPr/>
        <a:lstStyle/>
        <a:p>
          <a:r>
            <a:rPr lang="en-US" b="0" i="0"/>
            <a:t>KNN regression</a:t>
          </a:r>
          <a:endParaRPr lang="en-US"/>
        </a:p>
      </dgm:t>
    </dgm:pt>
    <dgm:pt modelId="{D8A39AC5-5063-486C-81A0-2AEE5BE71A21}" type="parTrans" cxnId="{7CE0CFC8-3CBD-41B6-88E2-AE8CEF84D73B}">
      <dgm:prSet/>
      <dgm:spPr/>
      <dgm:t>
        <a:bodyPr/>
        <a:lstStyle/>
        <a:p>
          <a:endParaRPr lang="en-US"/>
        </a:p>
      </dgm:t>
    </dgm:pt>
    <dgm:pt modelId="{1D3CED22-9FFE-41EC-A67A-9EB084AE41E0}" type="sibTrans" cxnId="{7CE0CFC8-3CBD-41B6-88E2-AE8CEF84D73B}">
      <dgm:prSet/>
      <dgm:spPr/>
      <dgm:t>
        <a:bodyPr/>
        <a:lstStyle/>
        <a:p>
          <a:endParaRPr lang="en-US"/>
        </a:p>
      </dgm:t>
    </dgm:pt>
    <dgm:pt modelId="{9D9B8F15-D684-46A7-981E-4F69C0C9A7E9}" type="pres">
      <dgm:prSet presAssocID="{0111C43D-9048-4C59-B930-837C74D8F22B}" presName="linear" presStyleCnt="0">
        <dgm:presLayoutVars>
          <dgm:animLvl val="lvl"/>
          <dgm:resizeHandles val="exact"/>
        </dgm:presLayoutVars>
      </dgm:prSet>
      <dgm:spPr/>
    </dgm:pt>
    <dgm:pt modelId="{531DFA74-5AFF-41C9-9132-BC9C76F72C39}" type="pres">
      <dgm:prSet presAssocID="{64670B76-C0D0-4577-886A-5F4F346733E4}" presName="parentText" presStyleLbl="node1" presStyleIdx="0" presStyleCnt="3">
        <dgm:presLayoutVars>
          <dgm:chMax val="0"/>
          <dgm:bulletEnabled val="1"/>
        </dgm:presLayoutVars>
      </dgm:prSet>
      <dgm:spPr/>
    </dgm:pt>
    <dgm:pt modelId="{D69FE805-4A5C-4450-85B5-09EC84893365}" type="pres">
      <dgm:prSet presAssocID="{22D8F70A-1505-4C81-85E0-B39DB995FBC7}" presName="spacer" presStyleCnt="0"/>
      <dgm:spPr/>
    </dgm:pt>
    <dgm:pt modelId="{5BD60F1F-ECC0-415E-8914-A45E11CA8C88}" type="pres">
      <dgm:prSet presAssocID="{15F07CC7-59EB-4FA7-B546-E08E5BBEDABC}" presName="parentText" presStyleLbl="node1" presStyleIdx="1" presStyleCnt="3">
        <dgm:presLayoutVars>
          <dgm:chMax val="0"/>
          <dgm:bulletEnabled val="1"/>
        </dgm:presLayoutVars>
      </dgm:prSet>
      <dgm:spPr/>
    </dgm:pt>
    <dgm:pt modelId="{85EEA186-091E-4FBE-8F75-486096BB166B}" type="pres">
      <dgm:prSet presAssocID="{047A607C-458D-4E4B-A382-1BB9785E06BF}" presName="spacer" presStyleCnt="0"/>
      <dgm:spPr/>
    </dgm:pt>
    <dgm:pt modelId="{BCB30026-FB21-4400-9E20-7CDA6E33350D}" type="pres">
      <dgm:prSet presAssocID="{47106568-E07B-45A3-9DA2-214ED2BD4DED}" presName="parentText" presStyleLbl="node1" presStyleIdx="2" presStyleCnt="3">
        <dgm:presLayoutVars>
          <dgm:chMax val="0"/>
          <dgm:bulletEnabled val="1"/>
        </dgm:presLayoutVars>
      </dgm:prSet>
      <dgm:spPr/>
    </dgm:pt>
  </dgm:ptLst>
  <dgm:cxnLst>
    <dgm:cxn modelId="{CEA3736C-4C6B-4599-A077-29C1B3047865}" type="presOf" srcId="{0111C43D-9048-4C59-B930-837C74D8F22B}" destId="{9D9B8F15-D684-46A7-981E-4F69C0C9A7E9}" srcOrd="0" destOrd="0" presId="urn:microsoft.com/office/officeart/2005/8/layout/vList2"/>
    <dgm:cxn modelId="{7D31127D-43F4-4FFD-A742-57598042EF53}" srcId="{0111C43D-9048-4C59-B930-837C74D8F22B}" destId="{64670B76-C0D0-4577-886A-5F4F346733E4}" srcOrd="0" destOrd="0" parTransId="{14AC7AA4-5052-4CE5-85A0-F942E167B90F}" sibTransId="{22D8F70A-1505-4C81-85E0-B39DB995FBC7}"/>
    <dgm:cxn modelId="{46DAD084-7207-428E-B08A-E67141ACD02E}" type="presOf" srcId="{15F07CC7-59EB-4FA7-B546-E08E5BBEDABC}" destId="{5BD60F1F-ECC0-415E-8914-A45E11CA8C88}" srcOrd="0" destOrd="0" presId="urn:microsoft.com/office/officeart/2005/8/layout/vList2"/>
    <dgm:cxn modelId="{A5857BA0-122A-4A0D-8340-61316F206732}" srcId="{0111C43D-9048-4C59-B930-837C74D8F22B}" destId="{15F07CC7-59EB-4FA7-B546-E08E5BBEDABC}" srcOrd="1" destOrd="0" parTransId="{B3895E26-A511-4AD1-87E5-194052959D5B}" sibTransId="{047A607C-458D-4E4B-A382-1BB9785E06BF}"/>
    <dgm:cxn modelId="{96DDD6C1-AF21-4BC1-8ACF-28E6F007880A}" type="presOf" srcId="{64670B76-C0D0-4577-886A-5F4F346733E4}" destId="{531DFA74-5AFF-41C9-9132-BC9C76F72C39}" srcOrd="0" destOrd="0" presId="urn:microsoft.com/office/officeart/2005/8/layout/vList2"/>
    <dgm:cxn modelId="{7CE0CFC8-3CBD-41B6-88E2-AE8CEF84D73B}" srcId="{0111C43D-9048-4C59-B930-837C74D8F22B}" destId="{47106568-E07B-45A3-9DA2-214ED2BD4DED}" srcOrd="2" destOrd="0" parTransId="{D8A39AC5-5063-486C-81A0-2AEE5BE71A21}" sibTransId="{1D3CED22-9FFE-41EC-A67A-9EB084AE41E0}"/>
    <dgm:cxn modelId="{8D0389F3-428C-4390-A30E-A698964E02BE}" type="presOf" srcId="{47106568-E07B-45A3-9DA2-214ED2BD4DED}" destId="{BCB30026-FB21-4400-9E20-7CDA6E33350D}" srcOrd="0" destOrd="0" presId="urn:microsoft.com/office/officeart/2005/8/layout/vList2"/>
    <dgm:cxn modelId="{F78C81E5-7338-4D42-9B47-9291B90FBBD1}" type="presParOf" srcId="{9D9B8F15-D684-46A7-981E-4F69C0C9A7E9}" destId="{531DFA74-5AFF-41C9-9132-BC9C76F72C39}" srcOrd="0" destOrd="0" presId="urn:microsoft.com/office/officeart/2005/8/layout/vList2"/>
    <dgm:cxn modelId="{3C2BCECC-3F01-4818-B06C-F2B3206C3A76}" type="presParOf" srcId="{9D9B8F15-D684-46A7-981E-4F69C0C9A7E9}" destId="{D69FE805-4A5C-4450-85B5-09EC84893365}" srcOrd="1" destOrd="0" presId="urn:microsoft.com/office/officeart/2005/8/layout/vList2"/>
    <dgm:cxn modelId="{EAF38772-F4FD-4188-86DC-C111DF186D4B}" type="presParOf" srcId="{9D9B8F15-D684-46A7-981E-4F69C0C9A7E9}" destId="{5BD60F1F-ECC0-415E-8914-A45E11CA8C88}" srcOrd="2" destOrd="0" presId="urn:microsoft.com/office/officeart/2005/8/layout/vList2"/>
    <dgm:cxn modelId="{8DDDFE33-23F8-4409-BDFF-2A3B9B3972B5}" type="presParOf" srcId="{9D9B8F15-D684-46A7-981E-4F69C0C9A7E9}" destId="{85EEA186-091E-4FBE-8F75-486096BB166B}" srcOrd="3" destOrd="0" presId="urn:microsoft.com/office/officeart/2005/8/layout/vList2"/>
    <dgm:cxn modelId="{905F2DB5-031E-4562-B5D6-1EE028D8272A}" type="presParOf" srcId="{9D9B8F15-D684-46A7-981E-4F69C0C9A7E9}" destId="{BCB30026-FB21-4400-9E20-7CDA6E33350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FDB8A5-7C38-410A-93B0-B55CB284BEE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15AF10-A4EE-4C48-A0E4-9C1CE819D456}">
      <dgm:prSet/>
      <dgm:spPr/>
      <dgm:t>
        <a:bodyPr/>
        <a:lstStyle/>
        <a:p>
          <a:pPr>
            <a:lnSpc>
              <a:spcPct val="100000"/>
            </a:lnSpc>
          </a:pPr>
          <a:r>
            <a:rPr lang="en-US"/>
            <a:t>Since models did not output the best result, I thought it could the data I used to fit the model cause the problem. I think the outlier maybe the problem. Recall that outlier are the star players who have extremely high salary compared to their teammates.</a:t>
          </a:r>
        </a:p>
      </dgm:t>
    </dgm:pt>
    <dgm:pt modelId="{9EC670C6-1304-47B4-A655-7C98355A9079}" type="parTrans" cxnId="{864C5C5B-86B1-47C8-9928-D611AC801A88}">
      <dgm:prSet/>
      <dgm:spPr/>
      <dgm:t>
        <a:bodyPr/>
        <a:lstStyle/>
        <a:p>
          <a:endParaRPr lang="en-US"/>
        </a:p>
      </dgm:t>
    </dgm:pt>
    <dgm:pt modelId="{6036F99C-23FB-4744-B1C6-A78BDBD70C3A}" type="sibTrans" cxnId="{864C5C5B-86B1-47C8-9928-D611AC801A88}">
      <dgm:prSet/>
      <dgm:spPr/>
      <dgm:t>
        <a:bodyPr/>
        <a:lstStyle/>
        <a:p>
          <a:endParaRPr lang="en-US"/>
        </a:p>
      </dgm:t>
    </dgm:pt>
    <dgm:pt modelId="{8C644DED-755D-416E-AD5A-D105FA2ED1F3}">
      <dgm:prSet/>
      <dgm:spPr/>
      <dgm:t>
        <a:bodyPr/>
        <a:lstStyle/>
        <a:p>
          <a:pPr>
            <a:lnSpc>
              <a:spcPct val="100000"/>
            </a:lnSpc>
          </a:pPr>
          <a:r>
            <a:rPr lang="en-US"/>
            <a:t>My hypothesis is that only star players’ salaries are not only depends on their course performance and attribute but affected by the player’s popularity and non-game issues. </a:t>
          </a:r>
        </a:p>
      </dgm:t>
    </dgm:pt>
    <dgm:pt modelId="{01BDB8A4-F5E9-42AE-A0A1-FF38A5F4992E}" type="parTrans" cxnId="{01E0FC6B-086C-46DD-9C7B-DCDC6F6D8CE5}">
      <dgm:prSet/>
      <dgm:spPr/>
      <dgm:t>
        <a:bodyPr/>
        <a:lstStyle/>
        <a:p>
          <a:endParaRPr lang="en-US"/>
        </a:p>
      </dgm:t>
    </dgm:pt>
    <dgm:pt modelId="{44653093-75AF-48FA-9144-E7930269E8CF}" type="sibTrans" cxnId="{01E0FC6B-086C-46DD-9C7B-DCDC6F6D8CE5}">
      <dgm:prSet/>
      <dgm:spPr/>
      <dgm:t>
        <a:bodyPr/>
        <a:lstStyle/>
        <a:p>
          <a:endParaRPr lang="en-US"/>
        </a:p>
      </dgm:t>
    </dgm:pt>
    <dgm:pt modelId="{8BE1EE22-6474-48A8-B57D-1D7595B968D8}">
      <dgm:prSet/>
      <dgm:spPr/>
      <dgm:t>
        <a:bodyPr/>
        <a:lstStyle/>
        <a:p>
          <a:pPr>
            <a:lnSpc>
              <a:spcPct val="100000"/>
            </a:lnSpc>
          </a:pPr>
          <a:r>
            <a:rPr lang="en-US"/>
            <a:t>To test my hypothesis, I drop the star players from the dataset. Since the salary is right skew distributed, I used 90% confidence interval to separate the data. Within 90% is non-star player, outside of 90% is star player. After dropping the 5%-star player, the data frame has total 317 rows, 36 players are dropped. </a:t>
          </a:r>
        </a:p>
      </dgm:t>
    </dgm:pt>
    <dgm:pt modelId="{76169E0C-70B4-4180-81E4-596195448FC3}" type="parTrans" cxnId="{016CD921-9E8A-4586-A455-8F6D04A0D0F0}">
      <dgm:prSet/>
      <dgm:spPr/>
      <dgm:t>
        <a:bodyPr/>
        <a:lstStyle/>
        <a:p>
          <a:endParaRPr lang="en-US"/>
        </a:p>
      </dgm:t>
    </dgm:pt>
    <dgm:pt modelId="{7F974B28-5474-4A23-9383-4D8B0465CDE0}" type="sibTrans" cxnId="{016CD921-9E8A-4586-A455-8F6D04A0D0F0}">
      <dgm:prSet/>
      <dgm:spPr/>
      <dgm:t>
        <a:bodyPr/>
        <a:lstStyle/>
        <a:p>
          <a:endParaRPr lang="en-US"/>
        </a:p>
      </dgm:t>
    </dgm:pt>
    <dgm:pt modelId="{5CE6475A-D771-49E2-BB96-269FF7526D3D}" type="pres">
      <dgm:prSet presAssocID="{2CFDB8A5-7C38-410A-93B0-B55CB284BEEF}" presName="root" presStyleCnt="0">
        <dgm:presLayoutVars>
          <dgm:dir/>
          <dgm:resizeHandles val="exact"/>
        </dgm:presLayoutVars>
      </dgm:prSet>
      <dgm:spPr/>
    </dgm:pt>
    <dgm:pt modelId="{C763805E-5616-420A-BD71-6DFC5B0C2CC3}" type="pres">
      <dgm:prSet presAssocID="{FF15AF10-A4EE-4C48-A0E4-9C1CE819D456}" presName="compNode" presStyleCnt="0"/>
      <dgm:spPr/>
    </dgm:pt>
    <dgm:pt modelId="{37BCB727-0D34-4693-9896-29AFFF47FD84}" type="pres">
      <dgm:prSet presAssocID="{FF15AF10-A4EE-4C48-A0E4-9C1CE819D456}" presName="bgRect" presStyleLbl="bgShp" presStyleIdx="0" presStyleCnt="3"/>
      <dgm:spPr/>
    </dgm:pt>
    <dgm:pt modelId="{ABC91812-26EF-4B4F-8583-CA51E4EAAFBA}" type="pres">
      <dgm:prSet presAssocID="{FF15AF10-A4EE-4C48-A0E4-9C1CE819D4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8A191AE-03F1-4D01-9C98-00CE3BAED9A4}" type="pres">
      <dgm:prSet presAssocID="{FF15AF10-A4EE-4C48-A0E4-9C1CE819D456}" presName="spaceRect" presStyleCnt="0"/>
      <dgm:spPr/>
    </dgm:pt>
    <dgm:pt modelId="{88668155-4D8C-4E8E-A1A8-A2F26ACFF6DE}" type="pres">
      <dgm:prSet presAssocID="{FF15AF10-A4EE-4C48-A0E4-9C1CE819D456}" presName="parTx" presStyleLbl="revTx" presStyleIdx="0" presStyleCnt="3">
        <dgm:presLayoutVars>
          <dgm:chMax val="0"/>
          <dgm:chPref val="0"/>
        </dgm:presLayoutVars>
      </dgm:prSet>
      <dgm:spPr/>
    </dgm:pt>
    <dgm:pt modelId="{EC121040-AD58-49AA-8440-453069D7D131}" type="pres">
      <dgm:prSet presAssocID="{6036F99C-23FB-4744-B1C6-A78BDBD70C3A}" presName="sibTrans" presStyleCnt="0"/>
      <dgm:spPr/>
    </dgm:pt>
    <dgm:pt modelId="{A5C3F669-7519-4F15-9FF5-38BF6B72EF68}" type="pres">
      <dgm:prSet presAssocID="{8C644DED-755D-416E-AD5A-D105FA2ED1F3}" presName="compNode" presStyleCnt="0"/>
      <dgm:spPr/>
    </dgm:pt>
    <dgm:pt modelId="{C202C891-1799-48FC-853E-E52D922A0746}" type="pres">
      <dgm:prSet presAssocID="{8C644DED-755D-416E-AD5A-D105FA2ED1F3}" presName="bgRect" presStyleLbl="bgShp" presStyleIdx="1" presStyleCnt="3"/>
      <dgm:spPr/>
    </dgm:pt>
    <dgm:pt modelId="{9CC92B4D-C78B-438A-9DA7-EF8026EF9A1B}" type="pres">
      <dgm:prSet presAssocID="{8C644DED-755D-416E-AD5A-D105FA2ED1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ophy"/>
        </a:ext>
      </dgm:extLst>
    </dgm:pt>
    <dgm:pt modelId="{E0AF0D89-B039-4466-B804-5130CE702FC7}" type="pres">
      <dgm:prSet presAssocID="{8C644DED-755D-416E-AD5A-D105FA2ED1F3}" presName="spaceRect" presStyleCnt="0"/>
      <dgm:spPr/>
    </dgm:pt>
    <dgm:pt modelId="{4E18E223-BB37-407A-AA74-869D4CD252A3}" type="pres">
      <dgm:prSet presAssocID="{8C644DED-755D-416E-AD5A-D105FA2ED1F3}" presName="parTx" presStyleLbl="revTx" presStyleIdx="1" presStyleCnt="3">
        <dgm:presLayoutVars>
          <dgm:chMax val="0"/>
          <dgm:chPref val="0"/>
        </dgm:presLayoutVars>
      </dgm:prSet>
      <dgm:spPr/>
    </dgm:pt>
    <dgm:pt modelId="{26D54DAF-3D2A-4DD5-990A-38A7C04BC35D}" type="pres">
      <dgm:prSet presAssocID="{44653093-75AF-48FA-9144-E7930269E8CF}" presName="sibTrans" presStyleCnt="0"/>
      <dgm:spPr/>
    </dgm:pt>
    <dgm:pt modelId="{72CC1303-45C6-4919-8971-449DEC24DAE2}" type="pres">
      <dgm:prSet presAssocID="{8BE1EE22-6474-48A8-B57D-1D7595B968D8}" presName="compNode" presStyleCnt="0"/>
      <dgm:spPr/>
    </dgm:pt>
    <dgm:pt modelId="{B9E59162-7E84-4203-8066-9A3D71C1D093}" type="pres">
      <dgm:prSet presAssocID="{8BE1EE22-6474-48A8-B57D-1D7595B968D8}" presName="bgRect" presStyleLbl="bgShp" presStyleIdx="2" presStyleCnt="3"/>
      <dgm:spPr/>
    </dgm:pt>
    <dgm:pt modelId="{9E6966FD-E83D-439B-BE02-B95AE3EA5424}" type="pres">
      <dgm:prSet presAssocID="{8BE1EE22-6474-48A8-B57D-1D7595B968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r"/>
        </a:ext>
      </dgm:extLst>
    </dgm:pt>
    <dgm:pt modelId="{5A63D99F-2E4A-4405-A575-CF1F44BABE2B}" type="pres">
      <dgm:prSet presAssocID="{8BE1EE22-6474-48A8-B57D-1D7595B968D8}" presName="spaceRect" presStyleCnt="0"/>
      <dgm:spPr/>
    </dgm:pt>
    <dgm:pt modelId="{815D1C19-4013-498A-AEC0-9EC8E18890DC}" type="pres">
      <dgm:prSet presAssocID="{8BE1EE22-6474-48A8-B57D-1D7595B968D8}" presName="parTx" presStyleLbl="revTx" presStyleIdx="2" presStyleCnt="3">
        <dgm:presLayoutVars>
          <dgm:chMax val="0"/>
          <dgm:chPref val="0"/>
        </dgm:presLayoutVars>
      </dgm:prSet>
      <dgm:spPr/>
    </dgm:pt>
  </dgm:ptLst>
  <dgm:cxnLst>
    <dgm:cxn modelId="{53E98805-02CA-474F-BBFC-05B15222726F}" type="presOf" srcId="{8BE1EE22-6474-48A8-B57D-1D7595B968D8}" destId="{815D1C19-4013-498A-AEC0-9EC8E18890DC}" srcOrd="0" destOrd="0" presId="urn:microsoft.com/office/officeart/2018/2/layout/IconVerticalSolidList"/>
    <dgm:cxn modelId="{016CD921-9E8A-4586-A455-8F6D04A0D0F0}" srcId="{2CFDB8A5-7C38-410A-93B0-B55CB284BEEF}" destId="{8BE1EE22-6474-48A8-B57D-1D7595B968D8}" srcOrd="2" destOrd="0" parTransId="{76169E0C-70B4-4180-81E4-596195448FC3}" sibTransId="{7F974B28-5474-4A23-9383-4D8B0465CDE0}"/>
    <dgm:cxn modelId="{864C5C5B-86B1-47C8-9928-D611AC801A88}" srcId="{2CFDB8A5-7C38-410A-93B0-B55CB284BEEF}" destId="{FF15AF10-A4EE-4C48-A0E4-9C1CE819D456}" srcOrd="0" destOrd="0" parTransId="{9EC670C6-1304-47B4-A655-7C98355A9079}" sibTransId="{6036F99C-23FB-4744-B1C6-A78BDBD70C3A}"/>
    <dgm:cxn modelId="{01E0FC6B-086C-46DD-9C7B-DCDC6F6D8CE5}" srcId="{2CFDB8A5-7C38-410A-93B0-B55CB284BEEF}" destId="{8C644DED-755D-416E-AD5A-D105FA2ED1F3}" srcOrd="1" destOrd="0" parTransId="{01BDB8A4-F5E9-42AE-A0A1-FF38A5F4992E}" sibTransId="{44653093-75AF-48FA-9144-E7930269E8CF}"/>
    <dgm:cxn modelId="{E036F758-59D4-41F6-8287-26942EA6D7DE}" type="presOf" srcId="{8C644DED-755D-416E-AD5A-D105FA2ED1F3}" destId="{4E18E223-BB37-407A-AA74-869D4CD252A3}" srcOrd="0" destOrd="0" presId="urn:microsoft.com/office/officeart/2018/2/layout/IconVerticalSolidList"/>
    <dgm:cxn modelId="{28B80A7B-94F7-4542-9C72-F5A8FAE18E76}" type="presOf" srcId="{2CFDB8A5-7C38-410A-93B0-B55CB284BEEF}" destId="{5CE6475A-D771-49E2-BB96-269FF7526D3D}" srcOrd="0" destOrd="0" presId="urn:microsoft.com/office/officeart/2018/2/layout/IconVerticalSolidList"/>
    <dgm:cxn modelId="{39398B90-59C1-412D-B40D-D83FC3F14ED2}" type="presOf" srcId="{FF15AF10-A4EE-4C48-A0E4-9C1CE819D456}" destId="{88668155-4D8C-4E8E-A1A8-A2F26ACFF6DE}" srcOrd="0" destOrd="0" presId="urn:microsoft.com/office/officeart/2018/2/layout/IconVerticalSolidList"/>
    <dgm:cxn modelId="{6C0F84CD-1689-4182-87AD-17AF1FEC14CB}" type="presParOf" srcId="{5CE6475A-D771-49E2-BB96-269FF7526D3D}" destId="{C763805E-5616-420A-BD71-6DFC5B0C2CC3}" srcOrd="0" destOrd="0" presId="urn:microsoft.com/office/officeart/2018/2/layout/IconVerticalSolidList"/>
    <dgm:cxn modelId="{10CAF5C8-D7E4-4F63-9EB7-863085453BBE}" type="presParOf" srcId="{C763805E-5616-420A-BD71-6DFC5B0C2CC3}" destId="{37BCB727-0D34-4693-9896-29AFFF47FD84}" srcOrd="0" destOrd="0" presId="urn:microsoft.com/office/officeart/2018/2/layout/IconVerticalSolidList"/>
    <dgm:cxn modelId="{324A41E9-6347-469C-B267-5486C3576EF6}" type="presParOf" srcId="{C763805E-5616-420A-BD71-6DFC5B0C2CC3}" destId="{ABC91812-26EF-4B4F-8583-CA51E4EAAFBA}" srcOrd="1" destOrd="0" presId="urn:microsoft.com/office/officeart/2018/2/layout/IconVerticalSolidList"/>
    <dgm:cxn modelId="{79F1B936-EF56-4172-8AF1-9273F946AE09}" type="presParOf" srcId="{C763805E-5616-420A-BD71-6DFC5B0C2CC3}" destId="{C8A191AE-03F1-4D01-9C98-00CE3BAED9A4}" srcOrd="2" destOrd="0" presId="urn:microsoft.com/office/officeart/2018/2/layout/IconVerticalSolidList"/>
    <dgm:cxn modelId="{D5619875-7518-447E-BBD4-C8DAFEABDC66}" type="presParOf" srcId="{C763805E-5616-420A-BD71-6DFC5B0C2CC3}" destId="{88668155-4D8C-4E8E-A1A8-A2F26ACFF6DE}" srcOrd="3" destOrd="0" presId="urn:microsoft.com/office/officeart/2018/2/layout/IconVerticalSolidList"/>
    <dgm:cxn modelId="{0F5C4663-D73F-46A1-846A-B238C34013BF}" type="presParOf" srcId="{5CE6475A-D771-49E2-BB96-269FF7526D3D}" destId="{EC121040-AD58-49AA-8440-453069D7D131}" srcOrd="1" destOrd="0" presId="urn:microsoft.com/office/officeart/2018/2/layout/IconVerticalSolidList"/>
    <dgm:cxn modelId="{F9BBBA0C-A5D9-40C4-89BB-63E9C27E303E}" type="presParOf" srcId="{5CE6475A-D771-49E2-BB96-269FF7526D3D}" destId="{A5C3F669-7519-4F15-9FF5-38BF6B72EF68}" srcOrd="2" destOrd="0" presId="urn:microsoft.com/office/officeart/2018/2/layout/IconVerticalSolidList"/>
    <dgm:cxn modelId="{3AD62749-7C98-40E4-9036-35F322EB841E}" type="presParOf" srcId="{A5C3F669-7519-4F15-9FF5-38BF6B72EF68}" destId="{C202C891-1799-48FC-853E-E52D922A0746}" srcOrd="0" destOrd="0" presId="urn:microsoft.com/office/officeart/2018/2/layout/IconVerticalSolidList"/>
    <dgm:cxn modelId="{408BBB86-9876-43B0-A008-F5D7A25F007B}" type="presParOf" srcId="{A5C3F669-7519-4F15-9FF5-38BF6B72EF68}" destId="{9CC92B4D-C78B-438A-9DA7-EF8026EF9A1B}" srcOrd="1" destOrd="0" presId="urn:microsoft.com/office/officeart/2018/2/layout/IconVerticalSolidList"/>
    <dgm:cxn modelId="{28DD7098-AB77-4DED-92F7-EB1DE2DEFA80}" type="presParOf" srcId="{A5C3F669-7519-4F15-9FF5-38BF6B72EF68}" destId="{E0AF0D89-B039-4466-B804-5130CE702FC7}" srcOrd="2" destOrd="0" presId="urn:microsoft.com/office/officeart/2018/2/layout/IconVerticalSolidList"/>
    <dgm:cxn modelId="{A9B6182C-80B4-467A-BFF6-B57EFDF6A06C}" type="presParOf" srcId="{A5C3F669-7519-4F15-9FF5-38BF6B72EF68}" destId="{4E18E223-BB37-407A-AA74-869D4CD252A3}" srcOrd="3" destOrd="0" presId="urn:microsoft.com/office/officeart/2018/2/layout/IconVerticalSolidList"/>
    <dgm:cxn modelId="{7C7CA8A1-1F8D-492A-8677-BF6A1349FA3A}" type="presParOf" srcId="{5CE6475A-D771-49E2-BB96-269FF7526D3D}" destId="{26D54DAF-3D2A-4DD5-990A-38A7C04BC35D}" srcOrd="3" destOrd="0" presId="urn:microsoft.com/office/officeart/2018/2/layout/IconVerticalSolidList"/>
    <dgm:cxn modelId="{6E6C0DF1-11D5-433D-AB9D-3336604F5CF3}" type="presParOf" srcId="{5CE6475A-D771-49E2-BB96-269FF7526D3D}" destId="{72CC1303-45C6-4919-8971-449DEC24DAE2}" srcOrd="4" destOrd="0" presId="urn:microsoft.com/office/officeart/2018/2/layout/IconVerticalSolidList"/>
    <dgm:cxn modelId="{77836011-E0F3-4CC5-90A3-135A8BE36E1A}" type="presParOf" srcId="{72CC1303-45C6-4919-8971-449DEC24DAE2}" destId="{B9E59162-7E84-4203-8066-9A3D71C1D093}" srcOrd="0" destOrd="0" presId="urn:microsoft.com/office/officeart/2018/2/layout/IconVerticalSolidList"/>
    <dgm:cxn modelId="{7B30A99C-6503-45DB-8CC8-400681E5034E}" type="presParOf" srcId="{72CC1303-45C6-4919-8971-449DEC24DAE2}" destId="{9E6966FD-E83D-439B-BE02-B95AE3EA5424}" srcOrd="1" destOrd="0" presId="urn:microsoft.com/office/officeart/2018/2/layout/IconVerticalSolidList"/>
    <dgm:cxn modelId="{0C9C28FD-00F2-4C48-91A8-232BE73FC238}" type="presParOf" srcId="{72CC1303-45C6-4919-8971-449DEC24DAE2}" destId="{5A63D99F-2E4A-4405-A575-CF1F44BABE2B}" srcOrd="2" destOrd="0" presId="urn:microsoft.com/office/officeart/2018/2/layout/IconVerticalSolidList"/>
    <dgm:cxn modelId="{00BD3762-61F7-4CF1-8BD5-BFBCF4FD666C}" type="presParOf" srcId="{72CC1303-45C6-4919-8971-449DEC24DAE2}" destId="{815D1C19-4013-498A-AEC0-9EC8E18890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CD259-86C3-48FC-A940-BA97EE845E79}">
      <dsp:nvSpPr>
        <dsp:cNvPr id="0" name=""/>
        <dsp:cNvSpPr/>
      </dsp:nvSpPr>
      <dsp:spPr>
        <a:xfrm>
          <a:off x="0" y="2759444"/>
          <a:ext cx="6496050" cy="181049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b="0" i="0" kern="1200"/>
            <a:t>use the information to benchmark with competitor teams and make sure that the play is paying fairly to avoid talent churn. </a:t>
          </a:r>
          <a:endParaRPr lang="en-US" sz="2500" kern="1200"/>
        </a:p>
      </dsp:txBody>
      <dsp:txXfrm>
        <a:off x="0" y="2759444"/>
        <a:ext cx="6496050" cy="1810494"/>
      </dsp:txXfrm>
    </dsp:sp>
    <dsp:sp modelId="{33B6A366-2FA6-4547-BC94-4E13332DC707}">
      <dsp:nvSpPr>
        <dsp:cNvPr id="0" name=""/>
        <dsp:cNvSpPr/>
      </dsp:nvSpPr>
      <dsp:spPr>
        <a:xfrm rot="10800000">
          <a:off x="0" y="2061"/>
          <a:ext cx="6496050" cy="2784539"/>
        </a:xfrm>
        <a:prstGeom prst="upArrowCallou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b="0" i="0" kern="1200"/>
            <a:t>help team manager to plan the team’s annual budget and understand the team cost.</a:t>
          </a:r>
          <a:endParaRPr lang="en-US" sz="2500" kern="1200"/>
        </a:p>
      </dsp:txBody>
      <dsp:txXfrm rot="10800000">
        <a:off x="0" y="2061"/>
        <a:ext cx="6496050" cy="180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634C9-009E-4A19-A37F-75CB84F1F813}">
      <dsp:nvSpPr>
        <dsp:cNvPr id="0" name=""/>
        <dsp:cNvSpPr/>
      </dsp:nvSpPr>
      <dsp:spPr>
        <a:xfrm>
          <a:off x="0" y="0"/>
          <a:ext cx="7523481" cy="89241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Table “Player_Attributes” has 4500 rows and 37 columns data. Each row is one player, and each column is the player’s attributes such height, weight, season experience, average points, assists and rebounds. </a:t>
          </a:r>
        </a:p>
      </dsp:txBody>
      <dsp:txXfrm>
        <a:off x="26138" y="26138"/>
        <a:ext cx="6485086" cy="840139"/>
      </dsp:txXfrm>
    </dsp:sp>
    <dsp:sp modelId="{AAC8563F-0BC5-45D3-8CD4-4C748B8E8724}">
      <dsp:nvSpPr>
        <dsp:cNvPr id="0" name=""/>
        <dsp:cNvSpPr/>
      </dsp:nvSpPr>
      <dsp:spPr>
        <a:xfrm>
          <a:off x="630091" y="1054672"/>
          <a:ext cx="7523481" cy="892415"/>
        </a:xfrm>
        <a:prstGeom prst="roundRect">
          <a:avLst>
            <a:gd name="adj" fmla="val 10000"/>
          </a:avLst>
        </a:prstGeom>
        <a:solidFill>
          <a:schemeClr val="accent2">
            <a:hueOff val="451605"/>
            <a:satOff val="-2211"/>
            <a:lumOff val="124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Table “Player_Salary” has 1293 rows and 12 columns data. Each row contains each player’s current season salary and future seasons salary.</a:t>
          </a:r>
        </a:p>
      </dsp:txBody>
      <dsp:txXfrm>
        <a:off x="656229" y="1080810"/>
        <a:ext cx="6261043" cy="840139"/>
      </dsp:txXfrm>
    </dsp:sp>
    <dsp:sp modelId="{7903DF09-806C-4A6B-B7A9-CC00AFEBB064}">
      <dsp:nvSpPr>
        <dsp:cNvPr id="0" name=""/>
        <dsp:cNvSpPr/>
      </dsp:nvSpPr>
      <dsp:spPr>
        <a:xfrm>
          <a:off x="1250778" y="2109345"/>
          <a:ext cx="7523481" cy="892415"/>
        </a:xfrm>
        <a:prstGeom prst="roundRect">
          <a:avLst>
            <a:gd name="adj" fmla="val 10000"/>
          </a:avLst>
        </a:prstGeom>
        <a:solidFill>
          <a:schemeClr val="accent2">
            <a:hueOff val="903209"/>
            <a:satOff val="-4421"/>
            <a:lumOff val="24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Join the tables together by  player name and grouped salary together using the average</a:t>
          </a:r>
        </a:p>
      </dsp:txBody>
      <dsp:txXfrm>
        <a:off x="1276916" y="2135483"/>
        <a:ext cx="6270448" cy="840139"/>
      </dsp:txXfrm>
    </dsp:sp>
    <dsp:sp modelId="{8D761514-FECE-4BB2-937E-6E75136DC5E0}">
      <dsp:nvSpPr>
        <dsp:cNvPr id="0" name=""/>
        <dsp:cNvSpPr/>
      </dsp:nvSpPr>
      <dsp:spPr>
        <a:xfrm>
          <a:off x="1880870" y="3164018"/>
          <a:ext cx="7523481" cy="892415"/>
        </a:xfrm>
        <a:prstGeom prst="roundRect">
          <a:avLst>
            <a:gd name="adj" fmla="val 10000"/>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combined table has 4500 rows and 40 columns.</a:t>
          </a:r>
        </a:p>
      </dsp:txBody>
      <dsp:txXfrm>
        <a:off x="1907008" y="3190156"/>
        <a:ext cx="6261043" cy="840139"/>
      </dsp:txXfrm>
    </dsp:sp>
    <dsp:sp modelId="{4C7ED72C-53D1-4568-8FCE-5E4FA64347BD}">
      <dsp:nvSpPr>
        <dsp:cNvPr id="0" name=""/>
        <dsp:cNvSpPr/>
      </dsp:nvSpPr>
      <dsp:spPr>
        <a:xfrm>
          <a:off x="6943411" y="683509"/>
          <a:ext cx="580070" cy="580070"/>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73927" y="683509"/>
        <a:ext cx="319038" cy="436503"/>
      </dsp:txXfrm>
    </dsp:sp>
    <dsp:sp modelId="{40FF6E28-4E2A-4717-9297-1EA7EBE5120A}">
      <dsp:nvSpPr>
        <dsp:cNvPr id="0" name=""/>
        <dsp:cNvSpPr/>
      </dsp:nvSpPr>
      <dsp:spPr>
        <a:xfrm>
          <a:off x="7573503" y="1738181"/>
          <a:ext cx="580070" cy="580070"/>
        </a:xfrm>
        <a:prstGeom prst="downArrow">
          <a:avLst>
            <a:gd name="adj1" fmla="val 55000"/>
            <a:gd name="adj2" fmla="val 45000"/>
          </a:avLst>
        </a:prstGeom>
        <a:solidFill>
          <a:schemeClr val="accent2">
            <a:tint val="40000"/>
            <a:alpha val="90000"/>
            <a:hueOff val="814885"/>
            <a:satOff val="-2356"/>
            <a:lumOff val="-50"/>
            <a:alphaOff val="0"/>
          </a:schemeClr>
        </a:solidFill>
        <a:ln w="19050" cap="rnd" cmpd="sng" algn="ctr">
          <a:solidFill>
            <a:schemeClr val="accent2">
              <a:tint val="40000"/>
              <a:alpha val="90000"/>
              <a:hueOff val="814885"/>
              <a:satOff val="-2356"/>
              <a:lumOff val="-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704019" y="1738181"/>
        <a:ext cx="319038" cy="436503"/>
      </dsp:txXfrm>
    </dsp:sp>
    <dsp:sp modelId="{7E98D6F6-0774-4A5C-A448-5EA3F985C33D}">
      <dsp:nvSpPr>
        <dsp:cNvPr id="0" name=""/>
        <dsp:cNvSpPr/>
      </dsp:nvSpPr>
      <dsp:spPr>
        <a:xfrm>
          <a:off x="8194190" y="2792854"/>
          <a:ext cx="580070" cy="580070"/>
        </a:xfrm>
        <a:prstGeom prst="downArrow">
          <a:avLst>
            <a:gd name="adj1" fmla="val 55000"/>
            <a:gd name="adj2" fmla="val 45000"/>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324706" y="2792854"/>
        <a:ext cx="319038" cy="4365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FF63B-64A6-4569-9176-00F95CBE502A}">
      <dsp:nvSpPr>
        <dsp:cNvPr id="0" name=""/>
        <dsp:cNvSpPr/>
      </dsp:nvSpPr>
      <dsp:spPr>
        <a:xfrm>
          <a:off x="2719262" y="856247"/>
          <a:ext cx="593586" cy="91440"/>
        </a:xfrm>
        <a:custGeom>
          <a:avLst/>
          <a:gdLst/>
          <a:ahLst/>
          <a:cxnLst/>
          <a:rect l="0" t="0" r="0" b="0"/>
          <a:pathLst>
            <a:path>
              <a:moveTo>
                <a:pt x="0" y="45720"/>
              </a:moveTo>
              <a:lnTo>
                <a:pt x="593586"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00451" y="898846"/>
        <a:ext cx="31209" cy="6241"/>
      </dsp:txXfrm>
    </dsp:sp>
    <dsp:sp modelId="{6C461A86-C154-43AA-880B-0B7B0C5C628F}">
      <dsp:nvSpPr>
        <dsp:cNvPr id="0" name=""/>
        <dsp:cNvSpPr/>
      </dsp:nvSpPr>
      <dsp:spPr>
        <a:xfrm>
          <a:off x="7209" y="87811"/>
          <a:ext cx="2713853" cy="162831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dirty="0"/>
            <a:t>1. Dropped the ‘ALL_STAT_APPEARANCES’ column that only has 4 non-null value.</a:t>
          </a:r>
          <a:endParaRPr lang="en-US" sz="1500" kern="1200" dirty="0"/>
        </a:p>
      </dsp:txBody>
      <dsp:txXfrm>
        <a:off x="7209" y="87811"/>
        <a:ext cx="2713853" cy="1628312"/>
      </dsp:txXfrm>
    </dsp:sp>
    <dsp:sp modelId="{820C6617-1EB8-4B15-A4CB-7DDED616F9E3}">
      <dsp:nvSpPr>
        <dsp:cNvPr id="0" name=""/>
        <dsp:cNvSpPr/>
      </dsp:nvSpPr>
      <dsp:spPr>
        <a:xfrm>
          <a:off x="6057302" y="856247"/>
          <a:ext cx="593586" cy="91440"/>
        </a:xfrm>
        <a:custGeom>
          <a:avLst/>
          <a:gdLst/>
          <a:ahLst/>
          <a:cxnLst/>
          <a:rect l="0" t="0" r="0" b="0"/>
          <a:pathLst>
            <a:path>
              <a:moveTo>
                <a:pt x="0" y="45720"/>
              </a:moveTo>
              <a:lnTo>
                <a:pt x="593586" y="45720"/>
              </a:lnTo>
            </a:path>
          </a:pathLst>
        </a:custGeom>
        <a:noFill/>
        <a:ln w="9525" cap="rnd" cmpd="sng" algn="ctr">
          <a:solidFill>
            <a:schemeClr val="accent2">
              <a:hueOff val="338703"/>
              <a:satOff val="-1658"/>
              <a:lumOff val="93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38491" y="898846"/>
        <a:ext cx="31209" cy="6241"/>
      </dsp:txXfrm>
    </dsp:sp>
    <dsp:sp modelId="{CA3DC943-B0C2-4750-A77A-93F15CB95836}">
      <dsp:nvSpPr>
        <dsp:cNvPr id="0" name=""/>
        <dsp:cNvSpPr/>
      </dsp:nvSpPr>
      <dsp:spPr>
        <a:xfrm>
          <a:off x="3345249" y="87811"/>
          <a:ext cx="2713853" cy="1628312"/>
        </a:xfrm>
        <a:prstGeom prst="rect">
          <a:avLst/>
        </a:prstGeom>
        <a:solidFill>
          <a:schemeClr val="accent2">
            <a:hueOff val="270963"/>
            <a:satOff val="-1326"/>
            <a:lumOff val="74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dirty="0"/>
            <a:t>2. Fill null values of PIE column with average</a:t>
          </a:r>
          <a:endParaRPr lang="en-US" sz="1500" kern="1200" dirty="0"/>
        </a:p>
      </dsp:txBody>
      <dsp:txXfrm>
        <a:off x="3345249" y="87811"/>
        <a:ext cx="2713853" cy="1628312"/>
      </dsp:txXfrm>
    </dsp:sp>
    <dsp:sp modelId="{EEC25926-BA3A-4045-B6B4-FDB49365FCCD}">
      <dsp:nvSpPr>
        <dsp:cNvPr id="0" name=""/>
        <dsp:cNvSpPr/>
      </dsp:nvSpPr>
      <dsp:spPr>
        <a:xfrm>
          <a:off x="1364136" y="1714323"/>
          <a:ext cx="6676079" cy="593586"/>
        </a:xfrm>
        <a:custGeom>
          <a:avLst/>
          <a:gdLst/>
          <a:ahLst/>
          <a:cxnLst/>
          <a:rect l="0" t="0" r="0" b="0"/>
          <a:pathLst>
            <a:path>
              <a:moveTo>
                <a:pt x="6676079" y="0"/>
              </a:moveTo>
              <a:lnTo>
                <a:pt x="6676079" y="313893"/>
              </a:lnTo>
              <a:lnTo>
                <a:pt x="0" y="313893"/>
              </a:lnTo>
              <a:lnTo>
                <a:pt x="0" y="593586"/>
              </a:lnTo>
            </a:path>
          </a:pathLst>
        </a:custGeom>
        <a:noFill/>
        <a:ln w="9525" cap="rnd" cmpd="sng" algn="ctr">
          <a:solidFill>
            <a:schemeClr val="accent2">
              <a:hueOff val="677407"/>
              <a:satOff val="-3316"/>
              <a:lumOff val="186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34546" y="2007996"/>
        <a:ext cx="335259" cy="6241"/>
      </dsp:txXfrm>
    </dsp:sp>
    <dsp:sp modelId="{FB0AD169-56FB-49DC-8AEA-1989D098E6A6}">
      <dsp:nvSpPr>
        <dsp:cNvPr id="0" name=""/>
        <dsp:cNvSpPr/>
      </dsp:nvSpPr>
      <dsp:spPr>
        <a:xfrm>
          <a:off x="6683289" y="87811"/>
          <a:ext cx="2713853" cy="1628312"/>
        </a:xfrm>
        <a:prstGeom prst="rect">
          <a:avLst/>
        </a:prstGeom>
        <a:solidFill>
          <a:schemeClr val="accent2">
            <a:hueOff val="541926"/>
            <a:satOff val="-2653"/>
            <a:lumOff val="149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dirty="0"/>
            <a:t>3. Converted player’s birth to age, then drop the birthday column</a:t>
          </a:r>
          <a:endParaRPr lang="en-US" sz="1500" kern="1200" dirty="0"/>
        </a:p>
      </dsp:txBody>
      <dsp:txXfrm>
        <a:off x="6683289" y="87811"/>
        <a:ext cx="2713853" cy="1628312"/>
      </dsp:txXfrm>
    </dsp:sp>
    <dsp:sp modelId="{2C3AC30A-78E6-4BFD-B859-BD1EDC1A07A7}">
      <dsp:nvSpPr>
        <dsp:cNvPr id="0" name=""/>
        <dsp:cNvSpPr/>
      </dsp:nvSpPr>
      <dsp:spPr>
        <a:xfrm>
          <a:off x="2719262" y="3108746"/>
          <a:ext cx="593586" cy="91440"/>
        </a:xfrm>
        <a:custGeom>
          <a:avLst/>
          <a:gdLst/>
          <a:ahLst/>
          <a:cxnLst/>
          <a:rect l="0" t="0" r="0" b="0"/>
          <a:pathLst>
            <a:path>
              <a:moveTo>
                <a:pt x="0" y="45720"/>
              </a:moveTo>
              <a:lnTo>
                <a:pt x="593586" y="45720"/>
              </a:lnTo>
            </a:path>
          </a:pathLst>
        </a:custGeom>
        <a:noFill/>
        <a:ln w="9525" cap="rnd" cmpd="sng" algn="ctr">
          <a:solidFill>
            <a:schemeClr val="accent2">
              <a:hueOff val="1016110"/>
              <a:satOff val="-4974"/>
              <a:lumOff val="279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00451" y="3151345"/>
        <a:ext cx="31209" cy="6241"/>
      </dsp:txXfrm>
    </dsp:sp>
    <dsp:sp modelId="{4C2FF4C2-080D-4958-956E-DE24D9E8718E}">
      <dsp:nvSpPr>
        <dsp:cNvPr id="0" name=""/>
        <dsp:cNvSpPr/>
      </dsp:nvSpPr>
      <dsp:spPr>
        <a:xfrm>
          <a:off x="7209" y="2340310"/>
          <a:ext cx="2713853" cy="1628312"/>
        </a:xfrm>
        <a:prstGeom prst="rect">
          <a:avLst/>
        </a:prstGeom>
        <a:solidFill>
          <a:schemeClr val="accent2">
            <a:hueOff val="812888"/>
            <a:satOff val="-3979"/>
            <a:lumOff val="223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dirty="0"/>
            <a:t>4. Use ‘</a:t>
          </a:r>
          <a:r>
            <a:rPr lang="en-US" sz="1500" b="0" i="0" kern="1200" dirty="0" err="1"/>
            <a:t>TO_Year</a:t>
          </a:r>
          <a:r>
            <a:rPr lang="en-US" sz="1500" b="0" i="0" kern="1200" dirty="0"/>
            <a:t>’ column minus ‘</a:t>
          </a:r>
          <a:r>
            <a:rPr lang="en-US" sz="1500" b="0" i="0" kern="1200" dirty="0" err="1"/>
            <a:t>FROM_year</a:t>
          </a:r>
          <a:r>
            <a:rPr lang="en-US" sz="1500" b="0" i="0" kern="1200" dirty="0"/>
            <a:t>’ column to calculate how many years the player played and named it ‘SEASON_EXP’</a:t>
          </a:r>
          <a:endParaRPr lang="en-US" sz="1500" kern="1200" dirty="0"/>
        </a:p>
      </dsp:txBody>
      <dsp:txXfrm>
        <a:off x="7209" y="2340310"/>
        <a:ext cx="2713853" cy="1628312"/>
      </dsp:txXfrm>
    </dsp:sp>
    <dsp:sp modelId="{2F8059E0-C7B7-4061-8AC2-E2F65307420A}">
      <dsp:nvSpPr>
        <dsp:cNvPr id="0" name=""/>
        <dsp:cNvSpPr/>
      </dsp:nvSpPr>
      <dsp:spPr>
        <a:xfrm>
          <a:off x="6057302" y="3108746"/>
          <a:ext cx="593586" cy="91440"/>
        </a:xfrm>
        <a:custGeom>
          <a:avLst/>
          <a:gdLst/>
          <a:ahLst/>
          <a:cxnLst/>
          <a:rect l="0" t="0" r="0" b="0"/>
          <a:pathLst>
            <a:path>
              <a:moveTo>
                <a:pt x="0" y="45720"/>
              </a:moveTo>
              <a:lnTo>
                <a:pt x="593586" y="45720"/>
              </a:lnTo>
            </a:path>
          </a:pathLst>
        </a:custGeom>
        <a:noFill/>
        <a:ln w="9525" cap="rnd" cmpd="sng" algn="ctr">
          <a:solidFill>
            <a:schemeClr val="accent2">
              <a:hueOff val="1354814"/>
              <a:satOff val="-6632"/>
              <a:lumOff val="372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38491" y="3151345"/>
        <a:ext cx="31209" cy="6241"/>
      </dsp:txXfrm>
    </dsp:sp>
    <dsp:sp modelId="{97BFF447-9150-4F3C-8279-8521A969B57C}">
      <dsp:nvSpPr>
        <dsp:cNvPr id="0" name=""/>
        <dsp:cNvSpPr/>
      </dsp:nvSpPr>
      <dsp:spPr>
        <a:xfrm>
          <a:off x="3345249" y="2340310"/>
          <a:ext cx="2713853" cy="1628312"/>
        </a:xfrm>
        <a:prstGeom prst="rect">
          <a:avLst/>
        </a:prstGeom>
        <a:solidFill>
          <a:schemeClr val="accent2">
            <a:hueOff val="1083851"/>
            <a:satOff val="-5306"/>
            <a:lumOff val="298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a:t>5. I dropped the columns that obviously did not relate the salary such as 'ID', 'FIRST_NAME', 'LAST_NAME', ect. </a:t>
          </a:r>
          <a:endParaRPr lang="en-US" sz="1500" kern="1200"/>
        </a:p>
      </dsp:txBody>
      <dsp:txXfrm>
        <a:off x="3345249" y="2340310"/>
        <a:ext cx="2713853" cy="1628312"/>
      </dsp:txXfrm>
    </dsp:sp>
    <dsp:sp modelId="{92F277D1-9C41-4C80-BBFB-FB57BAF69086}">
      <dsp:nvSpPr>
        <dsp:cNvPr id="0" name=""/>
        <dsp:cNvSpPr/>
      </dsp:nvSpPr>
      <dsp:spPr>
        <a:xfrm>
          <a:off x="6683289" y="2340310"/>
          <a:ext cx="2713853" cy="1628312"/>
        </a:xfrm>
        <a:prstGeom prst="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a:t>6. Finally, the clean data has total 18 columns that contains all potential salary related player attributes and player performance.</a:t>
          </a:r>
          <a:endParaRPr lang="en-US" sz="1500" kern="1200"/>
        </a:p>
      </dsp:txBody>
      <dsp:txXfrm>
        <a:off x="6683289" y="2340310"/>
        <a:ext cx="2713853" cy="1628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AED6-F8EC-46A4-A301-F3FFF9343606}">
      <dsp:nvSpPr>
        <dsp:cNvPr id="0" name=""/>
        <dsp:cNvSpPr/>
      </dsp:nvSpPr>
      <dsp:spPr>
        <a:xfrm>
          <a:off x="0" y="116226"/>
          <a:ext cx="6496050" cy="139851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Since I am going to use regression models to analyze the data</a:t>
          </a:r>
          <a:endParaRPr lang="en-US" sz="2500" kern="1200"/>
        </a:p>
      </dsp:txBody>
      <dsp:txXfrm>
        <a:off x="68270" y="184496"/>
        <a:ext cx="6359510" cy="1261975"/>
      </dsp:txXfrm>
    </dsp:sp>
    <dsp:sp modelId="{A4C32FDB-2DB7-4EF4-9576-7D13006DB033}">
      <dsp:nvSpPr>
        <dsp:cNvPr id="0" name=""/>
        <dsp:cNvSpPr/>
      </dsp:nvSpPr>
      <dsp:spPr>
        <a:xfrm>
          <a:off x="0" y="1586742"/>
          <a:ext cx="6496050" cy="1398515"/>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I created dummy features for all the categorical values such as team name, position, draft number and school</a:t>
          </a:r>
          <a:endParaRPr lang="en-US" sz="2500" kern="1200"/>
        </a:p>
      </dsp:txBody>
      <dsp:txXfrm>
        <a:off x="68270" y="1655012"/>
        <a:ext cx="6359510" cy="1261975"/>
      </dsp:txXfrm>
    </dsp:sp>
    <dsp:sp modelId="{08F9ADBF-8BBC-44A3-AF6C-19083F239ED4}">
      <dsp:nvSpPr>
        <dsp:cNvPr id="0" name=""/>
        <dsp:cNvSpPr/>
      </dsp:nvSpPr>
      <dsp:spPr>
        <a:xfrm>
          <a:off x="0" y="3057257"/>
          <a:ext cx="6496050" cy="1398515"/>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After creating dummy feature, total columns become 190</a:t>
          </a:r>
          <a:endParaRPr lang="en-US" sz="2500" kern="1200"/>
        </a:p>
      </dsp:txBody>
      <dsp:txXfrm>
        <a:off x="68270" y="3125527"/>
        <a:ext cx="6359510" cy="12619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DFA74-5AFF-41C9-9132-BC9C76F72C39}">
      <dsp:nvSpPr>
        <dsp:cNvPr id="0" name=""/>
        <dsp:cNvSpPr/>
      </dsp:nvSpPr>
      <dsp:spPr>
        <a:xfrm>
          <a:off x="0" y="770557"/>
          <a:ext cx="6496050" cy="93541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0" i="0" kern="1200"/>
            <a:t>Linear Regression</a:t>
          </a:r>
          <a:endParaRPr lang="en-US" sz="3900" kern="1200"/>
        </a:p>
      </dsp:txBody>
      <dsp:txXfrm>
        <a:off x="45663" y="816220"/>
        <a:ext cx="6404724" cy="844089"/>
      </dsp:txXfrm>
    </dsp:sp>
    <dsp:sp modelId="{5BD60F1F-ECC0-415E-8914-A45E11CA8C88}">
      <dsp:nvSpPr>
        <dsp:cNvPr id="0" name=""/>
        <dsp:cNvSpPr/>
      </dsp:nvSpPr>
      <dsp:spPr>
        <a:xfrm>
          <a:off x="0" y="1818292"/>
          <a:ext cx="6496050" cy="935415"/>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0" i="0" kern="1200"/>
            <a:t>Random Forest Regressor</a:t>
          </a:r>
          <a:endParaRPr lang="en-US" sz="3900" kern="1200"/>
        </a:p>
      </dsp:txBody>
      <dsp:txXfrm>
        <a:off x="45663" y="1863955"/>
        <a:ext cx="6404724" cy="844089"/>
      </dsp:txXfrm>
    </dsp:sp>
    <dsp:sp modelId="{BCB30026-FB21-4400-9E20-7CDA6E33350D}">
      <dsp:nvSpPr>
        <dsp:cNvPr id="0" name=""/>
        <dsp:cNvSpPr/>
      </dsp:nvSpPr>
      <dsp:spPr>
        <a:xfrm>
          <a:off x="0" y="2866027"/>
          <a:ext cx="6496050" cy="935415"/>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0" i="0" kern="1200"/>
            <a:t>KNN regression</a:t>
          </a:r>
          <a:endParaRPr lang="en-US" sz="3900" kern="1200"/>
        </a:p>
      </dsp:txBody>
      <dsp:txXfrm>
        <a:off x="45663" y="2911690"/>
        <a:ext cx="6404724" cy="8440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CB727-0D34-4693-9896-29AFFF47FD84}">
      <dsp:nvSpPr>
        <dsp:cNvPr id="0" name=""/>
        <dsp:cNvSpPr/>
      </dsp:nvSpPr>
      <dsp:spPr>
        <a:xfrm>
          <a:off x="0" y="512"/>
          <a:ext cx="8946541" cy="1198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91812-26EF-4B4F-8583-CA51E4EAAFBA}">
      <dsp:nvSpPr>
        <dsp:cNvPr id="0" name=""/>
        <dsp:cNvSpPr/>
      </dsp:nvSpPr>
      <dsp:spPr>
        <a:xfrm>
          <a:off x="362520" y="270155"/>
          <a:ext cx="659128" cy="659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668155-4D8C-4E8E-A1A8-A2F26ACFF6DE}">
      <dsp:nvSpPr>
        <dsp:cNvPr id="0" name=""/>
        <dsp:cNvSpPr/>
      </dsp:nvSpPr>
      <dsp:spPr>
        <a:xfrm>
          <a:off x="1384170" y="512"/>
          <a:ext cx="7562370" cy="119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32" tIns="126832" rIns="126832" bIns="126832" numCol="1" spcCol="1270" anchor="ctr" anchorCtr="0">
          <a:noAutofit/>
        </a:bodyPr>
        <a:lstStyle/>
        <a:p>
          <a:pPr marL="0" lvl="0" indent="0" algn="l" defTabSz="666750">
            <a:lnSpc>
              <a:spcPct val="100000"/>
            </a:lnSpc>
            <a:spcBef>
              <a:spcPct val="0"/>
            </a:spcBef>
            <a:spcAft>
              <a:spcPct val="35000"/>
            </a:spcAft>
            <a:buNone/>
          </a:pPr>
          <a:r>
            <a:rPr lang="en-US" sz="1500" kern="1200"/>
            <a:t>Since models did not output the best result, I thought it could the data I used to fit the model cause the problem. I think the outlier maybe the problem. Recall that outlier are the star players who have extremely high salary compared to their teammates.</a:t>
          </a:r>
        </a:p>
      </dsp:txBody>
      <dsp:txXfrm>
        <a:off x="1384170" y="512"/>
        <a:ext cx="7562370" cy="1198416"/>
      </dsp:txXfrm>
    </dsp:sp>
    <dsp:sp modelId="{C202C891-1799-48FC-853E-E52D922A0746}">
      <dsp:nvSpPr>
        <dsp:cNvPr id="0" name=""/>
        <dsp:cNvSpPr/>
      </dsp:nvSpPr>
      <dsp:spPr>
        <a:xfrm>
          <a:off x="0" y="1498532"/>
          <a:ext cx="8946541" cy="1198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C92B4D-C78B-438A-9DA7-EF8026EF9A1B}">
      <dsp:nvSpPr>
        <dsp:cNvPr id="0" name=""/>
        <dsp:cNvSpPr/>
      </dsp:nvSpPr>
      <dsp:spPr>
        <a:xfrm>
          <a:off x="362520" y="1768176"/>
          <a:ext cx="659128" cy="659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18E223-BB37-407A-AA74-869D4CD252A3}">
      <dsp:nvSpPr>
        <dsp:cNvPr id="0" name=""/>
        <dsp:cNvSpPr/>
      </dsp:nvSpPr>
      <dsp:spPr>
        <a:xfrm>
          <a:off x="1384170" y="1498532"/>
          <a:ext cx="7562370" cy="119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32" tIns="126832" rIns="126832" bIns="126832" numCol="1" spcCol="1270" anchor="ctr" anchorCtr="0">
          <a:noAutofit/>
        </a:bodyPr>
        <a:lstStyle/>
        <a:p>
          <a:pPr marL="0" lvl="0" indent="0" algn="l" defTabSz="666750">
            <a:lnSpc>
              <a:spcPct val="100000"/>
            </a:lnSpc>
            <a:spcBef>
              <a:spcPct val="0"/>
            </a:spcBef>
            <a:spcAft>
              <a:spcPct val="35000"/>
            </a:spcAft>
            <a:buNone/>
          </a:pPr>
          <a:r>
            <a:rPr lang="en-US" sz="1500" kern="1200"/>
            <a:t>My hypothesis is that only star players’ salaries are not only depends on their course performance and attribute but affected by the player’s popularity and non-game issues. </a:t>
          </a:r>
        </a:p>
      </dsp:txBody>
      <dsp:txXfrm>
        <a:off x="1384170" y="1498532"/>
        <a:ext cx="7562370" cy="1198416"/>
      </dsp:txXfrm>
    </dsp:sp>
    <dsp:sp modelId="{B9E59162-7E84-4203-8066-9A3D71C1D093}">
      <dsp:nvSpPr>
        <dsp:cNvPr id="0" name=""/>
        <dsp:cNvSpPr/>
      </dsp:nvSpPr>
      <dsp:spPr>
        <a:xfrm>
          <a:off x="0" y="2996552"/>
          <a:ext cx="8946541" cy="1198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6966FD-E83D-439B-BE02-B95AE3EA5424}">
      <dsp:nvSpPr>
        <dsp:cNvPr id="0" name=""/>
        <dsp:cNvSpPr/>
      </dsp:nvSpPr>
      <dsp:spPr>
        <a:xfrm>
          <a:off x="362520" y="3266196"/>
          <a:ext cx="659128" cy="6591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D1C19-4013-498A-AEC0-9EC8E18890DC}">
      <dsp:nvSpPr>
        <dsp:cNvPr id="0" name=""/>
        <dsp:cNvSpPr/>
      </dsp:nvSpPr>
      <dsp:spPr>
        <a:xfrm>
          <a:off x="1384170" y="2996552"/>
          <a:ext cx="7562370" cy="119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32" tIns="126832" rIns="126832" bIns="126832" numCol="1" spcCol="1270" anchor="ctr" anchorCtr="0">
          <a:noAutofit/>
        </a:bodyPr>
        <a:lstStyle/>
        <a:p>
          <a:pPr marL="0" lvl="0" indent="0" algn="l" defTabSz="666750">
            <a:lnSpc>
              <a:spcPct val="100000"/>
            </a:lnSpc>
            <a:spcBef>
              <a:spcPct val="0"/>
            </a:spcBef>
            <a:spcAft>
              <a:spcPct val="35000"/>
            </a:spcAft>
            <a:buNone/>
          </a:pPr>
          <a:r>
            <a:rPr lang="en-US" sz="1500" kern="1200"/>
            <a:t>To test my hypothesis, I drop the star players from the dataset. Since the salary is right skew distributed, I used 90% confidence interval to separate the data. Within 90% is non-star player, outside of 90% is star player. After dropping the 5%-star player, the data frame has total 317 rows, 36 players are dropped. </a:t>
          </a:r>
        </a:p>
      </dsp:txBody>
      <dsp:txXfrm>
        <a:off x="1384170" y="2996552"/>
        <a:ext cx="7562370" cy="11984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4058513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7A4FC4-2D21-4DA7-81AA-8E17FA2BEBAB}" type="datetimeFigureOut">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1236322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1156582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73579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3125165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2836727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2210245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3162699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2996200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493994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151899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7A4FC4-2D21-4DA7-81AA-8E17FA2BEBAB}" type="datetimeFigureOut">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162008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7A4FC4-2D21-4DA7-81AA-8E17FA2BEBAB}" type="datetimeFigureOut">
              <a:rPr lang="en-US" smtClean="0"/>
              <a:t>8/18/2021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334443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211974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30468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47A4FC4-2D21-4DA7-81AA-8E17FA2BEBAB}" type="datetimeFigureOut">
              <a:rPr lang="en-US" smtClean="0"/>
              <a:t>8/18/2021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1135823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7A4FC4-2D21-4DA7-81AA-8E17FA2BEBAB}" type="datetimeFigureOut">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41B5FF-D0B4-4EA1-98E7-D6CDCADA2A94}" type="slidenum">
              <a:rPr lang="en-US" smtClean="0"/>
              <a:t>‹#›</a:t>
            </a:fld>
            <a:endParaRPr lang="en-US"/>
          </a:p>
        </p:txBody>
      </p:sp>
    </p:spTree>
    <p:extLst>
      <p:ext uri="{BB962C8B-B14F-4D97-AF65-F5344CB8AC3E}">
        <p14:creationId xmlns:p14="http://schemas.microsoft.com/office/powerpoint/2010/main" val="3912820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47A4FC4-2D21-4DA7-81AA-8E17FA2BEBAB}" type="datetimeFigureOut">
              <a:rPr lang="en-US" smtClean="0"/>
              <a:t>8/18/2021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541B5FF-D0B4-4EA1-98E7-D6CDCADA2A94}" type="slidenum">
              <a:rPr lang="en-US" smtClean="0"/>
              <a:t>‹#›</a:t>
            </a:fld>
            <a:endParaRPr lang="en-US"/>
          </a:p>
        </p:txBody>
      </p:sp>
    </p:spTree>
    <p:extLst>
      <p:ext uri="{BB962C8B-B14F-4D97-AF65-F5344CB8AC3E}">
        <p14:creationId xmlns:p14="http://schemas.microsoft.com/office/powerpoint/2010/main" val="402032462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E39-D886-4371-A679-A1885764348A}"/>
              </a:ext>
            </a:extLst>
          </p:cNvPr>
          <p:cNvSpPr>
            <a:spLocks noGrp="1"/>
          </p:cNvSpPr>
          <p:nvPr>
            <p:ph type="ctrTitle"/>
          </p:nvPr>
        </p:nvSpPr>
        <p:spPr/>
        <p:txBody>
          <a:bodyPr/>
          <a:lstStyle/>
          <a:p>
            <a:r>
              <a:rPr lang="en-US" dirty="0"/>
              <a:t>Predict NBA Player Salary</a:t>
            </a:r>
          </a:p>
        </p:txBody>
      </p:sp>
      <p:sp>
        <p:nvSpPr>
          <p:cNvPr id="3" name="Subtitle 2">
            <a:extLst>
              <a:ext uri="{FF2B5EF4-FFF2-40B4-BE49-F238E27FC236}">
                <a16:creationId xmlns:a16="http://schemas.microsoft.com/office/drawing/2014/main" id="{E4793B16-9F6A-4305-B80D-84C47493A0EA}"/>
              </a:ext>
            </a:extLst>
          </p:cNvPr>
          <p:cNvSpPr>
            <a:spLocks noGrp="1"/>
          </p:cNvSpPr>
          <p:nvPr>
            <p:ph type="subTitle" idx="1"/>
          </p:nvPr>
        </p:nvSpPr>
        <p:spPr/>
        <p:txBody>
          <a:bodyPr/>
          <a:lstStyle/>
          <a:p>
            <a:r>
              <a:rPr lang="en-US" dirty="0"/>
              <a:t>Nick(</a:t>
            </a:r>
            <a:r>
              <a:rPr lang="en-US" dirty="0" err="1"/>
              <a:t>JinShuo</a:t>
            </a:r>
            <a:r>
              <a:rPr lang="en-US" dirty="0"/>
              <a:t>) Chen</a:t>
            </a:r>
          </a:p>
          <a:p>
            <a:r>
              <a:rPr lang="en-US" sz="1800" dirty="0"/>
              <a:t>Data Science Intensive Capstone Project, Aug 18</a:t>
            </a:r>
            <a:r>
              <a:rPr lang="en-US" sz="1800" baseline="30000" dirty="0"/>
              <a:t>TH</a:t>
            </a:r>
            <a:r>
              <a:rPr lang="en-US" sz="1800" dirty="0"/>
              <a:t> 2021</a:t>
            </a:r>
          </a:p>
          <a:p>
            <a:endParaRPr lang="en-US" dirty="0"/>
          </a:p>
        </p:txBody>
      </p:sp>
      <p:pic>
        <p:nvPicPr>
          <p:cNvPr id="1028" name="Picture 4" descr="Springboard Logo - Software Engineering Daily">
            <a:extLst>
              <a:ext uri="{FF2B5EF4-FFF2-40B4-BE49-F238E27FC236}">
                <a16:creationId xmlns:a16="http://schemas.microsoft.com/office/drawing/2014/main" id="{7E752B91-6D4B-494D-9A5E-62DF4B2359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62" b="19259"/>
          <a:stretch/>
        </p:blipFill>
        <p:spPr bwMode="auto">
          <a:xfrm>
            <a:off x="5082015" y="4683967"/>
            <a:ext cx="1906614" cy="57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92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receipt&#10;&#10;Description automatically generated">
            <a:extLst>
              <a:ext uri="{FF2B5EF4-FFF2-40B4-BE49-F238E27FC236}">
                <a16:creationId xmlns:a16="http://schemas.microsoft.com/office/drawing/2014/main" id="{9F0FF942-47A2-45A6-97F8-4BBAE2432256}"/>
              </a:ext>
            </a:extLst>
          </p:cNvPr>
          <p:cNvPicPr>
            <a:picLocks noChangeAspect="1"/>
          </p:cNvPicPr>
          <p:nvPr/>
        </p:nvPicPr>
        <p:blipFill>
          <a:blip r:embed="rId3"/>
          <a:stretch>
            <a:fillRect/>
          </a:stretch>
        </p:blipFill>
        <p:spPr>
          <a:xfrm>
            <a:off x="2111885" y="643467"/>
            <a:ext cx="7968229" cy="5571065"/>
          </a:xfrm>
          <a:prstGeom prst="rect">
            <a:avLst/>
          </a:prstGeom>
        </p:spPr>
      </p:pic>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13214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Graphs and plots layered on a blue digital screen">
            <a:extLst>
              <a:ext uri="{FF2B5EF4-FFF2-40B4-BE49-F238E27FC236}">
                <a16:creationId xmlns:a16="http://schemas.microsoft.com/office/drawing/2014/main" id="{7A73340C-721E-4A2F-936E-006953C021CD}"/>
              </a:ext>
            </a:extLst>
          </p:cNvPr>
          <p:cNvPicPr>
            <a:picLocks noChangeAspect="1"/>
          </p:cNvPicPr>
          <p:nvPr/>
        </p:nvPicPr>
        <p:blipFill rotWithShape="1">
          <a:blip r:embed="rId7">
            <a:duotone>
              <a:prstClr val="black"/>
              <a:schemeClr val="accent5">
                <a:tint val="45000"/>
                <a:satMod val="400000"/>
              </a:schemeClr>
            </a:duotone>
            <a:alphaModFix amt="25000"/>
          </a:blip>
          <a:srcRect t="23143" b="1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771D1405-83E4-4D25-B53A-7899EC5C7F77}"/>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t>Data Exploratory Analysis</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45856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76A4-930B-42C3-BB35-F86D07B78812}"/>
              </a:ext>
            </a:extLst>
          </p:cNvPr>
          <p:cNvSpPr>
            <a:spLocks noGrp="1"/>
          </p:cNvSpPr>
          <p:nvPr>
            <p:ph type="title"/>
          </p:nvPr>
        </p:nvSpPr>
        <p:spPr/>
        <p:txBody>
          <a:bodyPr/>
          <a:lstStyle/>
          <a:p>
            <a:r>
              <a:rPr lang="en-US" dirty="0"/>
              <a:t>Data Exploratory Analysis – Part 1</a:t>
            </a:r>
          </a:p>
        </p:txBody>
      </p:sp>
      <p:sp>
        <p:nvSpPr>
          <p:cNvPr id="7" name="Content Placeholder 6">
            <a:extLst>
              <a:ext uri="{FF2B5EF4-FFF2-40B4-BE49-F238E27FC236}">
                <a16:creationId xmlns:a16="http://schemas.microsoft.com/office/drawing/2014/main" id="{F480B3EE-343E-43B5-95EB-D46E8776C36A}"/>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EFA54B7B-5143-4215-AAE3-E2D8C8A226E4}"/>
              </a:ext>
            </a:extLst>
          </p:cNvPr>
          <p:cNvSpPr>
            <a:spLocks noGrp="1"/>
          </p:cNvSpPr>
          <p:nvPr>
            <p:ph type="body" sz="half" idx="2"/>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plotted histogram the salary to see the distribution.</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non-normal distributed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instead it is right skewed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makes sensor by knowing the start players high salary then non-start player</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2F11E57-E78C-4A32-B425-8F824E794E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46393" y="2062162"/>
            <a:ext cx="4943475" cy="3343275"/>
          </a:xfrm>
          <a:prstGeom prst="rect">
            <a:avLst/>
          </a:prstGeom>
          <a:noFill/>
          <a:ln>
            <a:noFill/>
          </a:ln>
        </p:spPr>
      </p:pic>
    </p:spTree>
    <p:extLst>
      <p:ext uri="{BB962C8B-B14F-4D97-AF65-F5344CB8AC3E}">
        <p14:creationId xmlns:p14="http://schemas.microsoft.com/office/powerpoint/2010/main" val="181657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B7CB-22C5-43D7-B9E3-BD85360A36C1}"/>
              </a:ext>
            </a:extLst>
          </p:cNvPr>
          <p:cNvSpPr>
            <a:spLocks noGrp="1"/>
          </p:cNvSpPr>
          <p:nvPr>
            <p:ph type="title"/>
          </p:nvPr>
        </p:nvSpPr>
        <p:spPr>
          <a:xfrm>
            <a:off x="7790541" y="1450259"/>
            <a:ext cx="3753599" cy="1442153"/>
          </a:xfrm>
          <a:prstGeom prst="ellipse">
            <a:avLst/>
          </a:prstGeom>
        </p:spPr>
        <p:txBody>
          <a:bodyPr vert="horz" lIns="91440" tIns="45720" rIns="91440" bIns="45720" rtlCol="0">
            <a:normAutofit/>
          </a:bodyPr>
          <a:lstStyle/>
          <a:p>
            <a:pPr>
              <a:lnSpc>
                <a:spcPct val="90000"/>
              </a:lnSpc>
            </a:pPr>
            <a:r>
              <a:rPr lang="en-US" sz="3300" kern="1200">
                <a:latin typeface="+mj-lt"/>
                <a:ea typeface="+mj-ea"/>
                <a:cs typeface="+mj-cs"/>
              </a:rPr>
              <a:t>Salary Information</a:t>
            </a:r>
          </a:p>
        </p:txBody>
      </p:sp>
      <p:pic>
        <p:nvPicPr>
          <p:cNvPr id="7" name="Picture 6" descr="A picture containing text&#10;&#10;Description automatically generated">
            <a:extLst>
              <a:ext uri="{FF2B5EF4-FFF2-40B4-BE49-F238E27FC236}">
                <a16:creationId xmlns:a16="http://schemas.microsoft.com/office/drawing/2014/main" id="{2B3CBB4C-D1EC-4ED8-8B95-281A61ADDF47}"/>
              </a:ext>
            </a:extLst>
          </p:cNvPr>
          <p:cNvPicPr>
            <a:picLocks noChangeAspect="1"/>
          </p:cNvPicPr>
          <p:nvPr/>
        </p:nvPicPr>
        <p:blipFill rotWithShape="1">
          <a:blip r:embed="rId3"/>
          <a:srcRect l="1549" r="2" b="2"/>
          <a:stretch/>
        </p:blipFill>
        <p:spPr>
          <a:xfrm>
            <a:off x="646532" y="1447799"/>
            <a:ext cx="6493910" cy="4572001"/>
          </a:xfrm>
          <a:prstGeom prst="rect">
            <a:avLst/>
          </a:prstGeom>
          <a:effectLst>
            <a:outerShdw blurRad="50800" dist="38100" dir="5400000" algn="t" rotWithShape="0">
              <a:prstClr val="black">
                <a:alpha val="43000"/>
              </a:prstClr>
            </a:outerShdw>
          </a:effectLst>
        </p:spPr>
      </p:pic>
      <p:sp>
        <p:nvSpPr>
          <p:cNvPr id="18" name="Content Placeholder 17">
            <a:extLst>
              <a:ext uri="{FF2B5EF4-FFF2-40B4-BE49-F238E27FC236}">
                <a16:creationId xmlns:a16="http://schemas.microsoft.com/office/drawing/2014/main" id="{A961E893-F8DD-441A-A27A-21ED5204288D}"/>
              </a:ext>
            </a:extLst>
          </p:cNvPr>
          <p:cNvSpPr>
            <a:spLocks noGrp="1"/>
          </p:cNvSpPr>
          <p:nvPr>
            <p:ph idx="1"/>
          </p:nvPr>
        </p:nvSpPr>
        <p:spPr>
          <a:xfrm>
            <a:off x="7789312" y="3072385"/>
            <a:ext cx="3754987" cy="2947415"/>
          </a:xfrm>
        </p:spPr>
        <p:txBody>
          <a:bodyPr>
            <a:normAutofit/>
          </a:bodyPr>
          <a:lstStyle/>
          <a:p>
            <a:r>
              <a:rPr lang="en-US" sz="1800">
                <a:latin typeface="Calibri" panose="020F0502020204030204" pitchFamily="34" charset="0"/>
                <a:ea typeface="Calibri" panose="020F0502020204030204" pitchFamily="34" charset="0"/>
                <a:cs typeface="Times New Roman" panose="02020603050405020304" pitchFamily="18" charset="0"/>
              </a:rPr>
              <a:t>A</a:t>
            </a:r>
            <a:r>
              <a:rPr lang="en-US" sz="1800">
                <a:effectLst/>
                <a:latin typeface="Calibri" panose="020F0502020204030204" pitchFamily="34" charset="0"/>
                <a:ea typeface="Calibri" panose="020F0502020204030204" pitchFamily="34" charset="0"/>
                <a:cs typeface="Times New Roman" panose="02020603050405020304" pitchFamily="18" charset="0"/>
              </a:rPr>
              <a:t>verage salary is about 10 million, but the median salary is only about 5.6 million. The standard deviation is about 10.8 million</a:t>
            </a:r>
            <a:endParaRPr lang="en-US" sz="1800"/>
          </a:p>
        </p:txBody>
      </p:sp>
    </p:spTree>
    <p:extLst>
      <p:ext uri="{BB962C8B-B14F-4D97-AF65-F5344CB8AC3E}">
        <p14:creationId xmlns:p14="http://schemas.microsoft.com/office/powerpoint/2010/main" val="155600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7" name="Picture 6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9" name="Oval 6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1" name="Picture 7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3" name="Picture 7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5" name="Rectangle 7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77" name="Rectangle 76">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1"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descr="Text, letter&#10;&#10;Description automatically generated">
            <a:extLst>
              <a:ext uri="{FF2B5EF4-FFF2-40B4-BE49-F238E27FC236}">
                <a16:creationId xmlns:a16="http://schemas.microsoft.com/office/drawing/2014/main" id="{3AE11D51-2B92-4DF1-88C9-7AFEE551F898}"/>
              </a:ext>
            </a:extLst>
          </p:cNvPr>
          <p:cNvPicPr>
            <a:picLocks noGrp="1" noChangeAspect="1"/>
          </p:cNvPicPr>
          <p:nvPr>
            <p:ph idx="1"/>
          </p:nvPr>
        </p:nvPicPr>
        <p:blipFill>
          <a:blip r:embed="rId6"/>
          <a:stretch>
            <a:fillRect/>
          </a:stretch>
        </p:blipFill>
        <p:spPr>
          <a:xfrm>
            <a:off x="635458" y="640081"/>
            <a:ext cx="8281371" cy="3291844"/>
          </a:xfrm>
          <a:prstGeom prst="rect">
            <a:avLst/>
          </a:prstGeom>
          <a:effectLst/>
        </p:spPr>
      </p:pic>
      <p:sp>
        <p:nvSpPr>
          <p:cNvPr id="83" name="Freeform: Shape 82">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FB057-93E1-435F-836E-08AC4D9A9E4D}"/>
              </a:ext>
            </a:extLst>
          </p:cNvPr>
          <p:cNvSpPr>
            <a:spLocks noGrp="1"/>
          </p:cNvSpPr>
          <p:nvPr>
            <p:ph type="title"/>
          </p:nvPr>
        </p:nvSpPr>
        <p:spPr>
          <a:xfrm>
            <a:off x="636916" y="4854346"/>
            <a:ext cx="9149350" cy="868026"/>
          </a:xfrm>
          <a:prstGeom prst="ellipse">
            <a:avLst/>
          </a:prstGeom>
        </p:spPr>
        <p:txBody>
          <a:bodyPr vert="horz" lIns="91440" tIns="45720" rIns="91440" bIns="45720" rtlCol="0" anchor="b">
            <a:normAutofit/>
          </a:bodyPr>
          <a:lstStyle/>
          <a:p>
            <a:pPr>
              <a:lnSpc>
                <a:spcPct val="90000"/>
              </a:lnSpc>
            </a:pPr>
            <a:r>
              <a:rPr lang="en-US" sz="3400" b="0" i="0" kern="1200" dirty="0">
                <a:solidFill>
                  <a:srgbClr val="EBEBEB"/>
                </a:solidFill>
                <a:latin typeface="+mj-lt"/>
                <a:ea typeface="+mj-ea"/>
                <a:cs typeface="+mj-cs"/>
              </a:rPr>
              <a:t>Top Five Highest Salary Players</a:t>
            </a:r>
          </a:p>
        </p:txBody>
      </p:sp>
    </p:spTree>
    <p:extLst>
      <p:ext uri="{BB962C8B-B14F-4D97-AF65-F5344CB8AC3E}">
        <p14:creationId xmlns:p14="http://schemas.microsoft.com/office/powerpoint/2010/main" val="256084383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descr="Text&#10;&#10;Description automatically generated">
            <a:extLst>
              <a:ext uri="{FF2B5EF4-FFF2-40B4-BE49-F238E27FC236}">
                <a16:creationId xmlns:a16="http://schemas.microsoft.com/office/drawing/2014/main" id="{B12FEAA0-18C3-4D4D-9117-76F7B7E9DBA6}"/>
              </a:ext>
            </a:extLst>
          </p:cNvPr>
          <p:cNvPicPr>
            <a:picLocks noGrp="1" noChangeAspect="1"/>
          </p:cNvPicPr>
          <p:nvPr>
            <p:ph idx="1"/>
          </p:nvPr>
        </p:nvPicPr>
        <p:blipFill>
          <a:blip r:embed="rId6"/>
          <a:stretch>
            <a:fillRect/>
          </a:stretch>
        </p:blipFill>
        <p:spPr>
          <a:xfrm>
            <a:off x="635458" y="640081"/>
            <a:ext cx="7294427" cy="3291844"/>
          </a:xfrm>
          <a:prstGeom prst="rect">
            <a:avLst/>
          </a:prstGeom>
          <a:effectLst/>
        </p:spPr>
      </p:pic>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7148-9A9F-4A27-AB46-BE0645C3AE70}"/>
              </a:ext>
            </a:extLst>
          </p:cNvPr>
          <p:cNvSpPr>
            <a:spLocks noGrp="1"/>
          </p:cNvSpPr>
          <p:nvPr>
            <p:ph type="title"/>
          </p:nvPr>
        </p:nvSpPr>
        <p:spPr>
          <a:xfrm>
            <a:off x="636916" y="4854346"/>
            <a:ext cx="9149350" cy="868026"/>
          </a:xfrm>
        </p:spPr>
        <p:txBody>
          <a:bodyPr vert="horz" lIns="91440" tIns="45720" rIns="91440" bIns="45720" rtlCol="0" anchor="b">
            <a:normAutofit/>
          </a:bodyPr>
          <a:lstStyle/>
          <a:p>
            <a:pPr>
              <a:lnSpc>
                <a:spcPct val="90000"/>
              </a:lnSpc>
            </a:pPr>
            <a:r>
              <a:rPr lang="en-US" sz="4100" b="0" i="0" kern="1200">
                <a:solidFill>
                  <a:srgbClr val="EBEBEB"/>
                </a:solidFill>
                <a:latin typeface="+mj-lt"/>
                <a:ea typeface="+mj-ea"/>
                <a:cs typeface="+mj-cs"/>
              </a:rPr>
              <a:t>Top Five Highest Score Point Players</a:t>
            </a:r>
          </a:p>
        </p:txBody>
      </p:sp>
      <p:sp>
        <p:nvSpPr>
          <p:cNvPr id="8" name="Oval 7">
            <a:extLst>
              <a:ext uri="{FF2B5EF4-FFF2-40B4-BE49-F238E27FC236}">
                <a16:creationId xmlns:a16="http://schemas.microsoft.com/office/drawing/2014/main" id="{49927330-1AD1-4E5E-9763-EF51EBB2B93A}"/>
              </a:ext>
            </a:extLst>
          </p:cNvPr>
          <p:cNvSpPr/>
          <p:nvPr/>
        </p:nvSpPr>
        <p:spPr>
          <a:xfrm>
            <a:off x="763588" y="2523392"/>
            <a:ext cx="3190538" cy="536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93821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Content Placeholder 4" descr="Text&#10;&#10;Description automatically generated">
            <a:extLst>
              <a:ext uri="{FF2B5EF4-FFF2-40B4-BE49-F238E27FC236}">
                <a16:creationId xmlns:a16="http://schemas.microsoft.com/office/drawing/2014/main" id="{A2EEE573-006F-47C8-A3FE-EBC0626D8A56}"/>
              </a:ext>
            </a:extLst>
          </p:cNvPr>
          <p:cNvPicPr>
            <a:picLocks noGrp="1" noChangeAspect="1"/>
          </p:cNvPicPr>
          <p:nvPr>
            <p:ph idx="1"/>
          </p:nvPr>
        </p:nvPicPr>
        <p:blipFill>
          <a:blip r:embed="rId6"/>
          <a:stretch>
            <a:fillRect/>
          </a:stretch>
        </p:blipFill>
        <p:spPr>
          <a:xfrm>
            <a:off x="635458" y="640081"/>
            <a:ext cx="7644147" cy="3291844"/>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67C56-38F8-4667-BFAC-2473A0D4AB29}"/>
              </a:ext>
            </a:extLst>
          </p:cNvPr>
          <p:cNvSpPr>
            <a:spLocks noGrp="1"/>
          </p:cNvSpPr>
          <p:nvPr>
            <p:ph type="title"/>
          </p:nvPr>
        </p:nvSpPr>
        <p:spPr>
          <a:xfrm>
            <a:off x="636916" y="4854346"/>
            <a:ext cx="9149350" cy="868026"/>
          </a:xfrm>
        </p:spPr>
        <p:txBody>
          <a:bodyPr vert="horz" lIns="91440" tIns="45720" rIns="91440" bIns="45720" rtlCol="0" anchor="b">
            <a:normAutofit/>
          </a:bodyPr>
          <a:lstStyle/>
          <a:p>
            <a:pPr>
              <a:lnSpc>
                <a:spcPct val="90000"/>
              </a:lnSpc>
            </a:pPr>
            <a:r>
              <a:rPr lang="en-US" sz="3700" b="0" i="0" kern="1200" dirty="0">
                <a:solidFill>
                  <a:srgbClr val="EBEBEB"/>
                </a:solidFill>
                <a:latin typeface="+mj-lt"/>
                <a:ea typeface="+mj-ea"/>
                <a:cs typeface="+mj-cs"/>
              </a:rPr>
              <a:t>Top Five Highest Score Points Players </a:t>
            </a:r>
          </a:p>
        </p:txBody>
      </p:sp>
      <p:sp>
        <p:nvSpPr>
          <p:cNvPr id="7" name="Oval 6">
            <a:extLst>
              <a:ext uri="{FF2B5EF4-FFF2-40B4-BE49-F238E27FC236}">
                <a16:creationId xmlns:a16="http://schemas.microsoft.com/office/drawing/2014/main" id="{9B1C3F90-F31F-43CE-BBFB-DEF15FEE35A9}"/>
              </a:ext>
            </a:extLst>
          </p:cNvPr>
          <p:cNvSpPr/>
          <p:nvPr/>
        </p:nvSpPr>
        <p:spPr>
          <a:xfrm>
            <a:off x="1143000" y="1069486"/>
            <a:ext cx="3332285" cy="5307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89B5921-3C6B-4EBE-9CEE-9DC63F10E026}"/>
              </a:ext>
            </a:extLst>
          </p:cNvPr>
          <p:cNvSpPr/>
          <p:nvPr/>
        </p:nvSpPr>
        <p:spPr>
          <a:xfrm>
            <a:off x="967154" y="3006969"/>
            <a:ext cx="3815861" cy="58399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26524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7" name="Content Placeholder 6" descr="Text&#10;&#10;Description automatically generated">
            <a:extLst>
              <a:ext uri="{FF2B5EF4-FFF2-40B4-BE49-F238E27FC236}">
                <a16:creationId xmlns:a16="http://schemas.microsoft.com/office/drawing/2014/main" id="{DC57FA9D-197B-4E3F-AA76-4B674ACAA7FB}"/>
              </a:ext>
            </a:extLst>
          </p:cNvPr>
          <p:cNvPicPr>
            <a:picLocks noGrp="1" noChangeAspect="1"/>
          </p:cNvPicPr>
          <p:nvPr>
            <p:ph idx="1"/>
          </p:nvPr>
        </p:nvPicPr>
        <p:blipFill>
          <a:blip r:embed="rId6"/>
          <a:stretch>
            <a:fillRect/>
          </a:stretch>
        </p:blipFill>
        <p:spPr>
          <a:xfrm>
            <a:off x="635458" y="640081"/>
            <a:ext cx="8058605" cy="3291844"/>
          </a:xfrm>
          <a:prstGeom prst="rect">
            <a:avLst/>
          </a:prstGeom>
          <a:effectLst/>
        </p:spPr>
      </p:pic>
      <p:sp>
        <p:nvSpPr>
          <p:cNvPr id="30" name="Freeform: Shape 2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D65B8-5C5F-444F-8ED3-7433EC08BBE5}"/>
              </a:ext>
            </a:extLst>
          </p:cNvPr>
          <p:cNvSpPr>
            <a:spLocks noGrp="1"/>
          </p:cNvSpPr>
          <p:nvPr>
            <p:ph type="title"/>
          </p:nvPr>
        </p:nvSpPr>
        <p:spPr>
          <a:xfrm>
            <a:off x="636916" y="4854346"/>
            <a:ext cx="9149350" cy="868026"/>
          </a:xfrm>
        </p:spPr>
        <p:txBody>
          <a:bodyPr vert="horz" lIns="91440" tIns="45720" rIns="91440" bIns="45720" rtlCol="0" anchor="b">
            <a:normAutofit/>
          </a:bodyPr>
          <a:lstStyle/>
          <a:p>
            <a:pPr>
              <a:lnSpc>
                <a:spcPct val="90000"/>
              </a:lnSpc>
            </a:pPr>
            <a:r>
              <a:rPr lang="en-US" sz="4100" b="0" i="0" kern="1200">
                <a:solidFill>
                  <a:srgbClr val="EBEBEB"/>
                </a:solidFill>
                <a:latin typeface="+mj-lt"/>
                <a:ea typeface="+mj-ea"/>
                <a:cs typeface="+mj-cs"/>
              </a:rPr>
              <a:t>Top Five Highest Rebounds Players</a:t>
            </a:r>
          </a:p>
        </p:txBody>
      </p:sp>
    </p:spTree>
    <p:extLst>
      <p:ext uri="{BB962C8B-B14F-4D97-AF65-F5344CB8AC3E}">
        <p14:creationId xmlns:p14="http://schemas.microsoft.com/office/powerpoint/2010/main" val="298269678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7AD063D2-D637-426D-9AD3-FB512BFEBE08}"/>
              </a:ext>
            </a:extLst>
          </p:cNvPr>
          <p:cNvPicPr>
            <a:picLocks noGrp="1"/>
          </p:cNvPicPr>
          <p:nvPr>
            <p:ph idx="1"/>
          </p:nvPr>
        </p:nvPicPr>
        <p:blipFill>
          <a:blip r:embed="rId7" cstate="print">
            <a:extLst>
              <a:ext uri="{28A0092B-C50C-407E-A947-70E740481C1C}">
                <a14:useLocalDpi xmlns:a14="http://schemas.microsoft.com/office/drawing/2010/main" val="0"/>
              </a:ext>
            </a:extLst>
          </a:blip>
          <a:stretch>
            <a:fillRect/>
          </a:stretch>
        </p:blipFill>
        <p:spPr bwMode="auto">
          <a:xfrm>
            <a:off x="3310467" y="643467"/>
            <a:ext cx="5571066" cy="5571066"/>
          </a:xfrm>
          <a:prstGeom prst="rect">
            <a:avLst/>
          </a:prstGeom>
          <a:noFill/>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08966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E2876519-85E6-4BC6-8394-66EFF65E38CB}"/>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453442" y="643467"/>
            <a:ext cx="9285115" cy="5571066"/>
          </a:xfrm>
          <a:prstGeom prst="rect">
            <a:avLst/>
          </a:prstGeom>
          <a:noFill/>
        </p:spPr>
      </p:pic>
      <p:sp>
        <p:nvSpPr>
          <p:cNvPr id="9" name="Rectangle 8">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43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F3DF308-3711-4A00-9D62-BA161E4064CD}"/>
              </a:ext>
            </a:extLst>
          </p:cNvPr>
          <p:cNvSpPr>
            <a:spLocks noGrp="1"/>
          </p:cNvSpPr>
          <p:nvPr>
            <p:ph type="title"/>
          </p:nvPr>
        </p:nvSpPr>
        <p:spPr>
          <a:xfrm>
            <a:off x="648929" y="1450259"/>
            <a:ext cx="3753599" cy="1442153"/>
          </a:xfrm>
        </p:spPr>
        <p:txBody>
          <a:bodyPr vert="horz" lIns="91440" tIns="45720" rIns="91440" bIns="45720" rtlCol="0" anchor="t">
            <a:normAutofit/>
          </a:bodyPr>
          <a:lstStyle/>
          <a:p>
            <a:r>
              <a:rPr lang="en-US" sz="3600"/>
              <a:t>Problem Statement</a:t>
            </a:r>
          </a:p>
        </p:txBody>
      </p:sp>
      <p:sp>
        <p:nvSpPr>
          <p:cNvPr id="4" name="Text Placeholder 3">
            <a:extLst>
              <a:ext uri="{FF2B5EF4-FFF2-40B4-BE49-F238E27FC236}">
                <a16:creationId xmlns:a16="http://schemas.microsoft.com/office/drawing/2014/main" id="{4DCF42D0-0863-4B6F-9E75-F153F0992B4A}"/>
              </a:ext>
            </a:extLst>
          </p:cNvPr>
          <p:cNvSpPr>
            <a:spLocks noGrp="1"/>
          </p:cNvSpPr>
          <p:nvPr>
            <p:ph type="body" sz="half" idx="2"/>
          </p:nvPr>
        </p:nvSpPr>
        <p:spPr>
          <a:xfrm>
            <a:off x="647700" y="3072385"/>
            <a:ext cx="3754987" cy="2947415"/>
          </a:xfrm>
        </p:spPr>
        <p:txBody>
          <a:bodyPr vert="horz" lIns="91440" tIns="45720" rIns="91440" bIns="45720" rtlCol="0">
            <a:normAutofit/>
          </a:bodyPr>
          <a:lstStyle/>
          <a:p>
            <a:pPr indent="-228600">
              <a:lnSpc>
                <a:spcPct val="90000"/>
              </a:lnSpc>
              <a:buFont typeface="Wingdings 3" charset="2"/>
              <a:buChar char=""/>
            </a:pPr>
            <a:r>
              <a:rPr lang="en-US" sz="1500" dirty="0">
                <a:effectLst/>
              </a:rPr>
              <a:t>NBA is one of the most lucrative professional sports.</a:t>
            </a:r>
          </a:p>
          <a:p>
            <a:pPr indent="-228600">
              <a:lnSpc>
                <a:spcPct val="90000"/>
              </a:lnSpc>
              <a:buFont typeface="Wingdings 3" charset="2"/>
              <a:buChar char=""/>
            </a:pPr>
            <a:r>
              <a:rPr lang="en-US" sz="1500" dirty="0"/>
              <a:t>T</a:t>
            </a:r>
            <a:r>
              <a:rPr lang="en-US" sz="1500" dirty="0">
                <a:effectLst/>
              </a:rPr>
              <a:t>he highest paid NBA player is Stephen curry 44.4 million per year. </a:t>
            </a:r>
            <a:endParaRPr lang="en-US" sz="1500" dirty="0"/>
          </a:p>
          <a:p>
            <a:pPr indent="-228600">
              <a:lnSpc>
                <a:spcPct val="90000"/>
              </a:lnSpc>
              <a:buFont typeface="Wingdings 3" charset="2"/>
              <a:buChar char=""/>
            </a:pPr>
            <a:r>
              <a:rPr lang="en-US" sz="1500" dirty="0">
                <a:effectLst/>
              </a:rPr>
              <a:t>How do the National Basketball Association (NBA) team own decide the player’s salaries? </a:t>
            </a:r>
          </a:p>
          <a:p>
            <a:pPr indent="-228600">
              <a:lnSpc>
                <a:spcPct val="90000"/>
              </a:lnSpc>
              <a:buFont typeface="Wingdings 3" charset="2"/>
              <a:buChar char=""/>
            </a:pPr>
            <a:r>
              <a:rPr lang="en-US" sz="1500" dirty="0"/>
              <a:t>C</a:t>
            </a:r>
            <a:r>
              <a:rPr lang="en-US" sz="1500" dirty="0">
                <a:effectLst/>
              </a:rPr>
              <a:t>an statistics be used to determine an NBA player salary.</a:t>
            </a:r>
          </a:p>
          <a:p>
            <a:pPr indent="-228600">
              <a:lnSpc>
                <a:spcPct val="90000"/>
              </a:lnSpc>
              <a:buFont typeface="Wingdings 3" charset="2"/>
              <a:buChar char=""/>
            </a:pPr>
            <a:r>
              <a:rPr lang="en-US" sz="1500" dirty="0"/>
              <a:t>W</a:t>
            </a:r>
            <a:r>
              <a:rPr lang="en-US" sz="1500" dirty="0">
                <a:effectLst/>
              </a:rPr>
              <a:t>hat are the most important features? </a:t>
            </a:r>
            <a:endParaRPr lang="en-US" sz="1500" dirty="0"/>
          </a:p>
        </p:txBody>
      </p:sp>
      <p:pic>
        <p:nvPicPr>
          <p:cNvPr id="5" name="Content Placeholder 4" descr="Text&#10;&#10;Description automatically generated with medium confidence">
            <a:extLst>
              <a:ext uri="{FF2B5EF4-FFF2-40B4-BE49-F238E27FC236}">
                <a16:creationId xmlns:a16="http://schemas.microsoft.com/office/drawing/2014/main" id="{EE8ECC03-098B-4624-8AA4-23A0E7864EEE}"/>
              </a:ext>
            </a:extLst>
          </p:cNvPr>
          <p:cNvPicPr>
            <a:picLocks noGrp="1"/>
          </p:cNvPicPr>
          <p:nvPr>
            <p:ph idx="1"/>
          </p:nvPr>
        </p:nvPicPr>
        <p:blipFill rotWithShape="1">
          <a:blip r:embed="rId7">
            <a:extLst>
              <a:ext uri="{28A0092B-C50C-407E-A947-70E740481C1C}">
                <a14:useLocalDpi xmlns:a14="http://schemas.microsoft.com/office/drawing/2010/main" val="0"/>
              </a:ext>
            </a:extLst>
          </a:blip>
          <a:srcRect l="10818" r="9641" b="-1"/>
          <a:stretch/>
        </p:blipFill>
        <p:spPr bwMode="auto">
          <a:xfrm>
            <a:off x="5050389" y="1447799"/>
            <a:ext cx="6493910" cy="4572001"/>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578767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B58C1-733C-41C2-A616-BA49BF1CAC54}"/>
              </a:ext>
            </a:extLst>
          </p:cNvPr>
          <p:cNvSpPr>
            <a:spLocks noGrp="1"/>
          </p:cNvSpPr>
          <p:nvPr>
            <p:ph type="title"/>
          </p:nvPr>
        </p:nvSpPr>
        <p:spPr>
          <a:xfrm>
            <a:off x="643855" y="1447799"/>
            <a:ext cx="3108626" cy="1444752"/>
          </a:xfrm>
        </p:spPr>
        <p:txBody>
          <a:bodyPr anchor="b">
            <a:normAutofit/>
          </a:bodyPr>
          <a:lstStyle/>
          <a:p>
            <a:r>
              <a:rPr lang="en-US" sz="3200">
                <a:solidFill>
                  <a:srgbClr val="EBEBEB"/>
                </a:solidFill>
              </a:rPr>
              <a:t>Team vs Salary</a:t>
            </a:r>
          </a:p>
        </p:txBody>
      </p:sp>
      <p:sp>
        <p:nvSpPr>
          <p:cNvPr id="13"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5AE90F62-D65E-40D7-8899-9734C9EF1D61}"/>
              </a:ext>
            </a:extLst>
          </p:cNvPr>
          <p:cNvSpPr>
            <a:spLocks noGrp="1"/>
          </p:cNvSpPr>
          <p:nvPr>
            <p:ph idx="1"/>
          </p:nvPr>
        </p:nvSpPr>
        <p:spPr>
          <a:xfrm>
            <a:off x="643855" y="3072385"/>
            <a:ext cx="3108057" cy="2947415"/>
          </a:xfrm>
        </p:spPr>
        <p:txBody>
          <a:bodyPr>
            <a:normAutofit/>
          </a:bodyPr>
          <a:lstStyle/>
          <a:p>
            <a:r>
              <a:rPr lang="en-US" sz="1400" dirty="0">
                <a:solidFill>
                  <a:srgbClr val="FFFFFF"/>
                </a:solidFill>
              </a:rPr>
              <a:t>Most team have one to two outliers</a:t>
            </a:r>
          </a:p>
        </p:txBody>
      </p:sp>
      <p:pic>
        <p:nvPicPr>
          <p:cNvPr id="4" name="Content Placeholder 3">
            <a:extLst>
              <a:ext uri="{FF2B5EF4-FFF2-40B4-BE49-F238E27FC236}">
                <a16:creationId xmlns:a16="http://schemas.microsoft.com/office/drawing/2014/main" id="{9B6FAF33-964D-46A8-93A5-343DC9F20F97}"/>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5048451" y="1866243"/>
            <a:ext cx="6495847" cy="3735112"/>
          </a:xfrm>
          <a:prstGeom prst="rect">
            <a:avLst/>
          </a:prstGeom>
          <a:noFill/>
          <a:effectLst/>
        </p:spPr>
      </p:pic>
    </p:spTree>
    <p:extLst>
      <p:ext uri="{BB962C8B-B14F-4D97-AF65-F5344CB8AC3E}">
        <p14:creationId xmlns:p14="http://schemas.microsoft.com/office/powerpoint/2010/main" val="335321523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A37E3-BCA4-435E-9F7F-F819B5D99B96}"/>
              </a:ext>
            </a:extLst>
          </p:cNvPr>
          <p:cNvSpPr>
            <a:spLocks noGrp="1"/>
          </p:cNvSpPr>
          <p:nvPr>
            <p:ph type="title"/>
          </p:nvPr>
        </p:nvSpPr>
        <p:spPr>
          <a:xfrm>
            <a:off x="643855" y="1447799"/>
            <a:ext cx="3108626" cy="1444752"/>
          </a:xfrm>
        </p:spPr>
        <p:txBody>
          <a:bodyPr anchor="b">
            <a:normAutofit/>
          </a:bodyPr>
          <a:lstStyle/>
          <a:p>
            <a:r>
              <a:rPr lang="en-US" sz="3200" dirty="0">
                <a:solidFill>
                  <a:srgbClr val="EBEBEB"/>
                </a:solidFill>
              </a:rPr>
              <a:t>Position vs Salary</a:t>
            </a:r>
          </a:p>
        </p:txBody>
      </p:sp>
      <p:sp>
        <p:nvSpPr>
          <p:cNvPr id="11"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CFC003-266A-4D37-B65D-4F031675E235}"/>
              </a:ext>
            </a:extLst>
          </p:cNvPr>
          <p:cNvSpPr>
            <a:spLocks noGrp="1"/>
          </p:cNvSpPr>
          <p:nvPr>
            <p:ph idx="1"/>
          </p:nvPr>
        </p:nvSpPr>
        <p:spPr>
          <a:xfrm>
            <a:off x="643855" y="3072385"/>
            <a:ext cx="3108057" cy="2947415"/>
          </a:xfrm>
        </p:spPr>
        <p:txBody>
          <a:bodyPr>
            <a:normAutofit/>
          </a:bodyPr>
          <a:lstStyle/>
          <a:p>
            <a:r>
              <a:rPr lang="en-US" sz="1400" dirty="0">
                <a:solidFill>
                  <a:srgbClr val="FFFFFF"/>
                </a:solidFill>
              </a:rPr>
              <a:t>There are 5 positions: center, power forward, small forward, point guard and shooting Guard.</a:t>
            </a:r>
          </a:p>
        </p:txBody>
      </p:sp>
      <p:pic>
        <p:nvPicPr>
          <p:cNvPr id="4" name="Picture 3">
            <a:extLst>
              <a:ext uri="{FF2B5EF4-FFF2-40B4-BE49-F238E27FC236}">
                <a16:creationId xmlns:a16="http://schemas.microsoft.com/office/drawing/2014/main" id="{4E5A3C20-F948-4B34-A429-273BE972ED5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770407" y="1447799"/>
            <a:ext cx="5051935" cy="4572001"/>
          </a:xfrm>
          <a:prstGeom prst="rect">
            <a:avLst/>
          </a:prstGeom>
          <a:noFill/>
          <a:effectLst/>
        </p:spPr>
      </p:pic>
    </p:spTree>
    <p:extLst>
      <p:ext uri="{BB962C8B-B14F-4D97-AF65-F5344CB8AC3E}">
        <p14:creationId xmlns:p14="http://schemas.microsoft.com/office/powerpoint/2010/main" val="168288342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9EFBD-59D4-4162-8B15-088E6331C879}"/>
              </a:ext>
            </a:extLst>
          </p:cNvPr>
          <p:cNvSpPr>
            <a:spLocks noGrp="1"/>
          </p:cNvSpPr>
          <p:nvPr>
            <p:ph type="title"/>
          </p:nvPr>
        </p:nvSpPr>
        <p:spPr>
          <a:xfrm>
            <a:off x="643855" y="1447799"/>
            <a:ext cx="3108626" cy="1444752"/>
          </a:xfrm>
        </p:spPr>
        <p:txBody>
          <a:bodyPr anchor="b">
            <a:normAutofit/>
          </a:bodyPr>
          <a:lstStyle/>
          <a:p>
            <a:r>
              <a:rPr lang="en-US" sz="3200" dirty="0">
                <a:solidFill>
                  <a:srgbClr val="EBEBEB"/>
                </a:solidFill>
              </a:rPr>
              <a:t>Position vs salary</a:t>
            </a:r>
          </a:p>
        </p:txBody>
      </p:sp>
      <p:sp>
        <p:nvSpPr>
          <p:cNvPr id="11"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CD087AE-5B7C-4769-A015-6962DCD10D18}"/>
              </a:ext>
            </a:extLst>
          </p:cNvPr>
          <p:cNvSpPr>
            <a:spLocks noGrp="1"/>
          </p:cNvSpPr>
          <p:nvPr>
            <p:ph idx="1"/>
          </p:nvPr>
        </p:nvSpPr>
        <p:spPr>
          <a:xfrm>
            <a:off x="643855" y="3072385"/>
            <a:ext cx="3108057" cy="2947415"/>
          </a:xfrm>
        </p:spPr>
        <p:txBody>
          <a:bodyPr>
            <a:normAutofit/>
          </a:bodyPr>
          <a:lstStyle/>
          <a:p>
            <a:r>
              <a:rPr lang="en-US" sz="1400" dirty="0">
                <a:solidFill>
                  <a:srgbClr val="FFFFFF"/>
                </a:solidFill>
              </a:rPr>
              <a:t>Guard has the highest average salary which makes sensor if score points, and assist are the most important features to determine salary</a:t>
            </a:r>
          </a:p>
        </p:txBody>
      </p:sp>
      <p:pic>
        <p:nvPicPr>
          <p:cNvPr id="4" name="Picture 3">
            <a:extLst>
              <a:ext uri="{FF2B5EF4-FFF2-40B4-BE49-F238E27FC236}">
                <a16:creationId xmlns:a16="http://schemas.microsoft.com/office/drawing/2014/main" id="{F623AB45-7DD7-4AFB-B274-BC03C9B9F32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777108" y="1447799"/>
            <a:ext cx="5038532" cy="4572001"/>
          </a:xfrm>
          <a:prstGeom prst="rect">
            <a:avLst/>
          </a:prstGeom>
          <a:noFill/>
          <a:effectLst/>
        </p:spPr>
      </p:pic>
    </p:spTree>
    <p:extLst>
      <p:ext uri="{BB962C8B-B14F-4D97-AF65-F5344CB8AC3E}">
        <p14:creationId xmlns:p14="http://schemas.microsoft.com/office/powerpoint/2010/main" val="370732991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A5ED2-0775-4F8B-A569-C33DD52F3604}"/>
              </a:ext>
            </a:extLst>
          </p:cNvPr>
          <p:cNvSpPr>
            <a:spLocks noGrp="1"/>
          </p:cNvSpPr>
          <p:nvPr>
            <p:ph type="title"/>
          </p:nvPr>
        </p:nvSpPr>
        <p:spPr>
          <a:xfrm>
            <a:off x="643855" y="1447799"/>
            <a:ext cx="3108626" cy="1444752"/>
          </a:xfrm>
        </p:spPr>
        <p:txBody>
          <a:bodyPr anchor="b">
            <a:normAutofit/>
          </a:bodyPr>
          <a:lstStyle/>
          <a:p>
            <a:r>
              <a:rPr lang="en-US" sz="3200">
                <a:solidFill>
                  <a:srgbClr val="EBEBEB"/>
                </a:solidFill>
              </a:rPr>
              <a:t>Draft number vs salary</a:t>
            </a:r>
          </a:p>
        </p:txBody>
      </p:sp>
      <p:sp>
        <p:nvSpPr>
          <p:cNvPr id="11"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2AF2033-2D38-4538-972A-79FBEC992ACB}"/>
              </a:ext>
            </a:extLst>
          </p:cNvPr>
          <p:cNvSpPr>
            <a:spLocks noGrp="1"/>
          </p:cNvSpPr>
          <p:nvPr>
            <p:ph idx="1"/>
          </p:nvPr>
        </p:nvSpPr>
        <p:spPr>
          <a:xfrm>
            <a:off x="643855" y="3072385"/>
            <a:ext cx="3108057" cy="2947415"/>
          </a:xfrm>
        </p:spPr>
        <p:txBody>
          <a:bodyPr>
            <a:normAutofit/>
          </a:bodyPr>
          <a:lstStyle/>
          <a:p>
            <a:r>
              <a:rPr lang="en-US" sz="1400" dirty="0">
                <a:solidFill>
                  <a:srgbClr val="FFFFFF"/>
                </a:solidFill>
              </a:rPr>
              <a:t>The NBA draft is an annual event which the teams from NBA can draft players who are eligible and wish to join to join the league. Typically, the player has draft number 1 is the best player in the draft</a:t>
            </a:r>
          </a:p>
          <a:p>
            <a:r>
              <a:rPr lang="en-US" sz="1400" dirty="0">
                <a:solidFill>
                  <a:srgbClr val="FFFFFF"/>
                </a:solidFill>
              </a:rPr>
              <a:t>In the graph, 0 means un-draft, 1—4  have very high salary, but 5 is relatively low, and interestingly 17 and 27 are the highest</a:t>
            </a:r>
          </a:p>
        </p:txBody>
      </p:sp>
      <p:pic>
        <p:nvPicPr>
          <p:cNvPr id="4" name="Picture 3">
            <a:extLst>
              <a:ext uri="{FF2B5EF4-FFF2-40B4-BE49-F238E27FC236}">
                <a16:creationId xmlns:a16="http://schemas.microsoft.com/office/drawing/2014/main" id="{92CDBBFA-FC35-43AD-88C5-1453BF28373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048451" y="2069238"/>
            <a:ext cx="6495847" cy="3329122"/>
          </a:xfrm>
          <a:prstGeom prst="rect">
            <a:avLst/>
          </a:prstGeom>
          <a:noFill/>
          <a:effectLst/>
        </p:spPr>
      </p:pic>
    </p:spTree>
    <p:extLst>
      <p:ext uri="{BB962C8B-B14F-4D97-AF65-F5344CB8AC3E}">
        <p14:creationId xmlns:p14="http://schemas.microsoft.com/office/powerpoint/2010/main" val="331938737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s and plots layered on a blue digital screen">
            <a:extLst>
              <a:ext uri="{FF2B5EF4-FFF2-40B4-BE49-F238E27FC236}">
                <a16:creationId xmlns:a16="http://schemas.microsoft.com/office/drawing/2014/main" id="{7A73340C-721E-4A2F-936E-006953C021CD}"/>
              </a:ext>
            </a:extLst>
          </p:cNvPr>
          <p:cNvPicPr>
            <a:picLocks noChangeAspect="1"/>
          </p:cNvPicPr>
          <p:nvPr/>
        </p:nvPicPr>
        <p:blipFill rotWithShape="1">
          <a:blip r:embed="rId2">
            <a:duotone>
              <a:prstClr val="black"/>
              <a:schemeClr val="accent5">
                <a:tint val="45000"/>
                <a:satMod val="400000"/>
              </a:schemeClr>
            </a:duotone>
            <a:alphaModFix amt="25000"/>
          </a:blip>
          <a:srcRect t="23143" b="1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771D1405-83E4-4D25-B53A-7899EC5C7F77}"/>
              </a:ext>
            </a:extLst>
          </p:cNvPr>
          <p:cNvSpPr>
            <a:spLocks noGrp="1"/>
          </p:cNvSpPr>
          <p:nvPr>
            <p:ph type="title"/>
          </p:nvPr>
        </p:nvSpPr>
        <p:spPr>
          <a:xfrm>
            <a:off x="1154955" y="1447800"/>
            <a:ext cx="8825658" cy="3329581"/>
          </a:xfrm>
        </p:spPr>
        <p:txBody>
          <a:bodyPr vert="horz" lIns="91440" tIns="45720" rIns="91440" bIns="45720" rtlCol="0" anchor="b">
            <a:normAutofit fontScale="90000"/>
          </a:bodyPr>
          <a:lstStyle/>
          <a:p>
            <a:r>
              <a:rPr lang="en-US" sz="7200" dirty="0"/>
              <a:t>Pre- processing and Training Data Development</a:t>
            </a:r>
          </a:p>
        </p:txBody>
      </p:sp>
    </p:spTree>
    <p:extLst>
      <p:ext uri="{BB962C8B-B14F-4D97-AF65-F5344CB8AC3E}">
        <p14:creationId xmlns:p14="http://schemas.microsoft.com/office/powerpoint/2010/main" val="2034688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E7986-A5DE-4E37-B1CF-C071045F7793}"/>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Create dummy features</a:t>
            </a:r>
          </a:p>
        </p:txBody>
      </p:sp>
      <p:sp>
        <p:nvSpPr>
          <p:cNvPr id="11"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7A12F66-8C88-4676-95C4-4D7F997D25AE}"/>
              </a:ext>
            </a:extLst>
          </p:cNvPr>
          <p:cNvGraphicFramePr>
            <a:graphicFrameLocks noGrp="1"/>
          </p:cNvGraphicFramePr>
          <p:nvPr>
            <p:ph idx="1"/>
            <p:extLst>
              <p:ext uri="{D42A27DB-BD31-4B8C-83A1-F6EECF244321}">
                <p14:modId xmlns:p14="http://schemas.microsoft.com/office/powerpoint/2010/main" val="391586052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596624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AB84-8ADF-4B0E-9676-34B46BACECB0}"/>
              </a:ext>
            </a:extLst>
          </p:cNvPr>
          <p:cNvSpPr>
            <a:spLocks noGrp="1"/>
          </p:cNvSpPr>
          <p:nvPr>
            <p:ph type="title"/>
          </p:nvPr>
        </p:nvSpPr>
        <p:spPr/>
        <p:txBody>
          <a:bodyPr/>
          <a:lstStyle/>
          <a:p>
            <a:r>
              <a:rPr lang="en-US" dirty="0"/>
              <a:t>Scaling</a:t>
            </a:r>
          </a:p>
        </p:txBody>
      </p:sp>
      <p:sp>
        <p:nvSpPr>
          <p:cNvPr id="3" name="Content Placeholder 2">
            <a:extLst>
              <a:ext uri="{FF2B5EF4-FFF2-40B4-BE49-F238E27FC236}">
                <a16:creationId xmlns:a16="http://schemas.microsoft.com/office/drawing/2014/main" id="{1C23B8E5-FD35-40D2-B654-328548AEC300}"/>
              </a:ext>
            </a:extLst>
          </p:cNvPr>
          <p:cNvSpPr>
            <a:spLocks noGrp="1"/>
          </p:cNvSpPr>
          <p:nvPr>
            <p:ph idx="1"/>
          </p:nvPr>
        </p:nvSpPr>
        <p:spPr/>
        <p:txBody>
          <a:bodyPr/>
          <a:lstStyle/>
          <a:p>
            <a:r>
              <a:rPr lang="en-US" dirty="0"/>
              <a:t>Since the scales for numerical values are different and values are all positive.</a:t>
            </a:r>
          </a:p>
          <a:p>
            <a:r>
              <a:rPr lang="en-US" dirty="0"/>
              <a:t>I used ‘</a:t>
            </a:r>
            <a:r>
              <a:rPr lang="en-US" dirty="0" err="1"/>
              <a:t>MinMaxScaler</a:t>
            </a:r>
            <a:r>
              <a:rPr lang="en-US" dirty="0"/>
              <a:t>’ to standardize the magnitude of the numeric features</a:t>
            </a:r>
          </a:p>
        </p:txBody>
      </p:sp>
    </p:spTree>
    <p:extLst>
      <p:ext uri="{BB962C8B-B14F-4D97-AF65-F5344CB8AC3E}">
        <p14:creationId xmlns:p14="http://schemas.microsoft.com/office/powerpoint/2010/main" val="170543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0A74D-82DD-4CD5-809D-2A42A7997625}"/>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Pair plot after scaling</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65CE8046-A42E-4295-88F4-39DBECFEC14D}"/>
              </a:ext>
            </a:extLst>
          </p:cNvPr>
          <p:cNvPicPr>
            <a:picLocks noGrp="1"/>
          </p:cNvPicPr>
          <p:nvPr>
            <p:ph idx="1"/>
          </p:nvPr>
        </p:nvPicPr>
        <p:blipFill>
          <a:blip r:embed="rId6" cstate="print">
            <a:extLst>
              <a:ext uri="{28A0092B-C50C-407E-A947-70E740481C1C}">
                <a14:useLocalDpi xmlns:a14="http://schemas.microsoft.com/office/drawing/2010/main" val="0"/>
              </a:ext>
            </a:extLst>
          </a:blip>
          <a:stretch>
            <a:fillRect/>
          </a:stretch>
        </p:blipFill>
        <p:spPr bwMode="auto">
          <a:xfrm>
            <a:off x="1025926" y="647698"/>
            <a:ext cx="5506517" cy="5562139"/>
          </a:xfrm>
          <a:prstGeom prst="rect">
            <a:avLst/>
          </a:prstGeom>
          <a:noFill/>
          <a:effectLst/>
        </p:spPr>
      </p:pic>
    </p:spTree>
    <p:extLst>
      <p:ext uri="{BB962C8B-B14F-4D97-AF65-F5344CB8AC3E}">
        <p14:creationId xmlns:p14="http://schemas.microsoft.com/office/powerpoint/2010/main" val="183984181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3"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5"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71D1405-83E4-4D25-B53A-7899EC5C7F77}"/>
              </a:ext>
            </a:extLst>
          </p:cNvPr>
          <p:cNvSpPr>
            <a:spLocks noGrp="1"/>
          </p:cNvSpPr>
          <p:nvPr>
            <p:ph type="title"/>
          </p:nvPr>
        </p:nvSpPr>
        <p:spPr>
          <a:xfrm>
            <a:off x="8201837" y="1454963"/>
            <a:ext cx="3342462" cy="3308380"/>
          </a:xfrm>
        </p:spPr>
        <p:txBody>
          <a:bodyPr vert="horz" lIns="91440" tIns="45720" rIns="91440" bIns="45720" rtlCol="0" anchor="b">
            <a:normAutofit/>
          </a:bodyPr>
          <a:lstStyle/>
          <a:p>
            <a:r>
              <a:rPr lang="en-US" sz="5100"/>
              <a:t>Model Selection</a:t>
            </a:r>
          </a:p>
        </p:txBody>
      </p:sp>
      <p:pic>
        <p:nvPicPr>
          <p:cNvPr id="5" name="Picture 4" descr="Graphs and plots layered on a blue digital screen">
            <a:extLst>
              <a:ext uri="{FF2B5EF4-FFF2-40B4-BE49-F238E27FC236}">
                <a16:creationId xmlns:a16="http://schemas.microsoft.com/office/drawing/2014/main" id="{7A73340C-721E-4A2F-936E-006953C021CD}"/>
              </a:ext>
            </a:extLst>
          </p:cNvPr>
          <p:cNvPicPr>
            <a:picLocks noChangeAspect="1"/>
          </p:cNvPicPr>
          <p:nvPr/>
        </p:nvPicPr>
        <p:blipFill rotWithShape="1">
          <a:blip r:embed="rId7"/>
          <a:srcRect l="7609"/>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37778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EC3A2-8372-4805-A871-30DEC66EAE04}"/>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Three Models</a:t>
            </a:r>
          </a:p>
        </p:txBody>
      </p:sp>
      <p:sp>
        <p:nvSpPr>
          <p:cNvPr id="11"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298C704-7643-4858-9260-44F1D888B4D8}"/>
              </a:ext>
            </a:extLst>
          </p:cNvPr>
          <p:cNvGraphicFramePr>
            <a:graphicFrameLocks noGrp="1"/>
          </p:cNvGraphicFramePr>
          <p:nvPr>
            <p:ph idx="1"/>
            <p:extLst>
              <p:ext uri="{D42A27DB-BD31-4B8C-83A1-F6EECF244321}">
                <p14:modId xmlns:p14="http://schemas.microsoft.com/office/powerpoint/2010/main" val="375550895"/>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195899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0" name="Picture 9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2" name="Oval 10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4" name="Picture 10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6" name="Picture 10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8" name="Rectangle 10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77" name="Title 1">
            <a:extLst>
              <a:ext uri="{FF2B5EF4-FFF2-40B4-BE49-F238E27FC236}">
                <a16:creationId xmlns:a16="http://schemas.microsoft.com/office/drawing/2014/main" id="{D143D7C2-8965-4C70-B37F-575FFDD9FA6A}"/>
              </a:ext>
            </a:extLst>
          </p:cNvPr>
          <p:cNvSpPr>
            <a:spLocks noGrp="1"/>
          </p:cNvSpPr>
          <p:nvPr>
            <p:ph type="title"/>
          </p:nvPr>
        </p:nvSpPr>
        <p:spPr>
          <a:xfrm>
            <a:off x="8191925" y="1325880"/>
            <a:ext cx="3352375" cy="3066507"/>
          </a:xfrm>
          <a:prstGeom prst="ellipse">
            <a:avLst/>
          </a:prstGeom>
        </p:spPr>
        <p:txBody>
          <a:bodyPr vert="horz" lIns="91440" tIns="45720" rIns="91440" bIns="45720" rtlCol="0" anchor="b">
            <a:normAutofit/>
          </a:bodyPr>
          <a:lstStyle/>
          <a:p>
            <a:r>
              <a:rPr lang="en-US" sz="5000" b="0" i="0" kern="1200">
                <a:solidFill>
                  <a:srgbClr val="EBEBEB"/>
                </a:solidFill>
                <a:latin typeface="+mj-lt"/>
                <a:ea typeface="+mj-ea"/>
                <a:cs typeface="+mj-cs"/>
              </a:rPr>
              <a:t>Who Cares?</a:t>
            </a:r>
          </a:p>
        </p:txBody>
      </p:sp>
      <p:sp>
        <p:nvSpPr>
          <p:cNvPr id="112"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14" name="Freeform: Shape 113">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Rectangle 115">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8" name="Picture 10">
            <a:extLst>
              <a:ext uri="{FF2B5EF4-FFF2-40B4-BE49-F238E27FC236}">
                <a16:creationId xmlns:a16="http://schemas.microsoft.com/office/drawing/2014/main" id="{AE09FD0A-DB04-4ABF-B943-3565C8504EFB}"/>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1" r="6801" b="939"/>
          <a:stretch/>
        </p:blipFill>
        <p:spPr bwMode="auto">
          <a:xfrm>
            <a:off x="1122814" y="647698"/>
            <a:ext cx="5312742" cy="556213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79108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31F62CE-6952-4701-BE51-BFFEFB769DBF}"/>
              </a:ext>
            </a:extLst>
          </p:cNvPr>
          <p:cNvSpPr>
            <a:spLocks noGrp="1"/>
          </p:cNvSpPr>
          <p:nvPr>
            <p:ph type="title"/>
          </p:nvPr>
        </p:nvSpPr>
        <p:spPr>
          <a:xfrm>
            <a:off x="806195" y="804672"/>
            <a:ext cx="3521359" cy="5248656"/>
          </a:xfrm>
        </p:spPr>
        <p:txBody>
          <a:bodyPr anchor="ctr">
            <a:normAutofit/>
          </a:bodyPr>
          <a:lstStyle/>
          <a:p>
            <a:pPr algn="ctr"/>
            <a:r>
              <a:rPr lang="en-US" dirty="0"/>
              <a:t>Linear Regression</a:t>
            </a:r>
            <a:endParaRPr lang="en-US"/>
          </a:p>
        </p:txBody>
      </p:sp>
      <p:sp>
        <p:nvSpPr>
          <p:cNvPr id="3" name="Content Placeholder 2">
            <a:extLst>
              <a:ext uri="{FF2B5EF4-FFF2-40B4-BE49-F238E27FC236}">
                <a16:creationId xmlns:a16="http://schemas.microsoft.com/office/drawing/2014/main" id="{9244AA76-CCDF-4C05-91D1-4CCF3F6A74E8}"/>
              </a:ext>
            </a:extLst>
          </p:cNvPr>
          <p:cNvSpPr>
            <a:spLocks noGrp="1"/>
          </p:cNvSpPr>
          <p:nvPr>
            <p:ph idx="1"/>
          </p:nvPr>
        </p:nvSpPr>
        <p:spPr>
          <a:xfrm>
            <a:off x="4975861" y="804671"/>
            <a:ext cx="6399930" cy="5248657"/>
          </a:xfrm>
        </p:spPr>
        <p:txBody>
          <a:bodyPr anchor="ctr">
            <a:normAutofit/>
          </a:bodyPr>
          <a:lstStyle/>
          <a:p>
            <a:r>
              <a:rPr lang="en-US" dirty="0"/>
              <a:t>First, fit the model with all the features, but it turned out overfitting</a:t>
            </a:r>
          </a:p>
          <a:p>
            <a:r>
              <a:rPr lang="en-US" dirty="0"/>
              <a:t>The mean absoluter error for train set is 0.0077, but for the test set is 4.7e+19. The evaluation metric shows the model doing good to predict train data, but very poor on the test data. It is clearly overfitting</a:t>
            </a:r>
          </a:p>
          <a:p>
            <a:r>
              <a:rPr lang="en-US" dirty="0"/>
              <a:t>Next step, reduce fitting features</a:t>
            </a:r>
          </a:p>
          <a:p>
            <a:endParaRPr lang="en-US" dirty="0"/>
          </a:p>
        </p:txBody>
      </p:sp>
    </p:spTree>
    <p:extLst>
      <p:ext uri="{BB962C8B-B14F-4D97-AF65-F5344CB8AC3E}">
        <p14:creationId xmlns:p14="http://schemas.microsoft.com/office/powerpoint/2010/main" val="2978025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4E805-193C-4D79-A03A-898948B50C2C}"/>
              </a:ext>
            </a:extLst>
          </p:cNvPr>
          <p:cNvSpPr>
            <a:spLocks noGrp="1"/>
          </p:cNvSpPr>
          <p:nvPr>
            <p:ph type="title"/>
          </p:nvPr>
        </p:nvSpPr>
        <p:spPr>
          <a:xfrm>
            <a:off x="643855" y="1447799"/>
            <a:ext cx="3108626" cy="1444752"/>
          </a:xfrm>
        </p:spPr>
        <p:txBody>
          <a:bodyPr anchor="b">
            <a:normAutofit/>
          </a:bodyPr>
          <a:lstStyle/>
          <a:p>
            <a:r>
              <a:rPr lang="en-US" sz="3200">
                <a:solidFill>
                  <a:srgbClr val="EBEBEB"/>
                </a:solidFill>
              </a:rPr>
              <a:t>Best Feature selection </a:t>
            </a:r>
          </a:p>
        </p:txBody>
      </p:sp>
      <p:sp>
        <p:nvSpPr>
          <p:cNvPr id="11"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B5E3895-1D6B-4A86-9143-A7D4F4ED2240}"/>
              </a:ext>
            </a:extLst>
          </p:cNvPr>
          <p:cNvSpPr>
            <a:spLocks noGrp="1"/>
          </p:cNvSpPr>
          <p:nvPr>
            <p:ph idx="1"/>
          </p:nvPr>
        </p:nvSpPr>
        <p:spPr>
          <a:xfrm>
            <a:off x="643855" y="3072385"/>
            <a:ext cx="3108057" cy="2947415"/>
          </a:xfrm>
        </p:spPr>
        <p:txBody>
          <a:bodyPr>
            <a:normAutofit/>
          </a:bodyPr>
          <a:lstStyle/>
          <a:p>
            <a:r>
              <a:rPr lang="en-US" sz="1400" dirty="0">
                <a:solidFill>
                  <a:srgbClr val="FFFFFF"/>
                </a:solidFill>
              </a:rPr>
              <a:t>Created a pipeline including ‘</a:t>
            </a:r>
            <a:r>
              <a:rPr lang="en-US" sz="1400" dirty="0" err="1">
                <a:solidFill>
                  <a:srgbClr val="FFFFFF"/>
                </a:solidFill>
              </a:rPr>
              <a:t>Selectbest</a:t>
            </a:r>
            <a:r>
              <a:rPr lang="en-US" sz="1400" dirty="0">
                <a:solidFill>
                  <a:srgbClr val="FFFFFF"/>
                </a:solidFill>
              </a:rPr>
              <a:t>’  as s step, then used grid search cross validation to get the best K </a:t>
            </a:r>
          </a:p>
          <a:p>
            <a:r>
              <a:rPr lang="en-US" sz="1400" dirty="0">
                <a:solidFill>
                  <a:srgbClr val="FFFFFF"/>
                </a:solidFill>
              </a:rPr>
              <a:t>The graphs has shown the best k is 6 which means use the top 6 features to fit model will be the best</a:t>
            </a:r>
          </a:p>
          <a:p>
            <a:endParaRPr lang="en-US" sz="1400" dirty="0">
              <a:solidFill>
                <a:srgbClr val="FFFFFF"/>
              </a:solidFill>
            </a:endParaRPr>
          </a:p>
        </p:txBody>
      </p:sp>
      <p:pic>
        <p:nvPicPr>
          <p:cNvPr id="4" name="Picture 3">
            <a:extLst>
              <a:ext uri="{FF2B5EF4-FFF2-40B4-BE49-F238E27FC236}">
                <a16:creationId xmlns:a16="http://schemas.microsoft.com/office/drawing/2014/main" id="{B15A80F7-00C0-4ED2-AA1A-EDADF7B0578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048451" y="2028640"/>
            <a:ext cx="6495847" cy="3410319"/>
          </a:xfrm>
          <a:prstGeom prst="rect">
            <a:avLst/>
          </a:prstGeom>
          <a:noFill/>
          <a:effectLst/>
        </p:spPr>
      </p:pic>
    </p:spTree>
    <p:extLst>
      <p:ext uri="{BB962C8B-B14F-4D97-AF65-F5344CB8AC3E}">
        <p14:creationId xmlns:p14="http://schemas.microsoft.com/office/powerpoint/2010/main" val="3672847380"/>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8EE9D-CC07-4966-86F1-06AD7D09ED46}"/>
              </a:ext>
            </a:extLst>
          </p:cNvPr>
          <p:cNvSpPr>
            <a:spLocks noGrp="1"/>
          </p:cNvSpPr>
          <p:nvPr>
            <p:ph type="title"/>
          </p:nvPr>
        </p:nvSpPr>
        <p:spPr>
          <a:xfrm>
            <a:off x="643855" y="1447799"/>
            <a:ext cx="3108626" cy="1444752"/>
          </a:xfrm>
        </p:spPr>
        <p:txBody>
          <a:bodyPr anchor="b">
            <a:normAutofit/>
          </a:bodyPr>
          <a:lstStyle/>
          <a:p>
            <a:r>
              <a:rPr lang="en-US" sz="3200">
                <a:solidFill>
                  <a:srgbClr val="EBEBEB"/>
                </a:solidFill>
              </a:rPr>
              <a:t>The top 6 features</a:t>
            </a:r>
          </a:p>
        </p:txBody>
      </p:sp>
      <p:sp>
        <p:nvSpPr>
          <p:cNvPr id="1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097C09A5-6B88-41D0-8CF7-525D39FC7D8A}"/>
              </a:ext>
            </a:extLst>
          </p:cNvPr>
          <p:cNvSpPr>
            <a:spLocks noGrp="1"/>
          </p:cNvSpPr>
          <p:nvPr>
            <p:ph idx="1"/>
          </p:nvPr>
        </p:nvSpPr>
        <p:spPr>
          <a:xfrm>
            <a:off x="643855" y="3072385"/>
            <a:ext cx="3108057" cy="2947415"/>
          </a:xfrm>
        </p:spPr>
        <p:txBody>
          <a:bodyPr>
            <a:normAutofit/>
          </a:bodyPr>
          <a:lstStyle/>
          <a:p>
            <a:r>
              <a:rPr lang="en-US" sz="1400" dirty="0">
                <a:solidFill>
                  <a:srgbClr val="FFFFFF"/>
                </a:solidFill>
              </a:rPr>
              <a:t>The most important feature is points scores</a:t>
            </a:r>
          </a:p>
          <a:p>
            <a:r>
              <a:rPr lang="en-US" sz="1400" dirty="0">
                <a:solidFill>
                  <a:srgbClr val="FFFFFF"/>
                </a:solidFill>
              </a:rPr>
              <a:t>Second is assist</a:t>
            </a:r>
          </a:p>
          <a:p>
            <a:r>
              <a:rPr lang="en-US" sz="1400" dirty="0">
                <a:solidFill>
                  <a:srgbClr val="FFFFFF"/>
                </a:solidFill>
              </a:rPr>
              <a:t>Interestingly </a:t>
            </a:r>
            <a:r>
              <a:rPr lang="en-US" sz="1400" dirty="0" err="1">
                <a:solidFill>
                  <a:srgbClr val="FFFFFF"/>
                </a:solidFill>
              </a:rPr>
              <a:t>year_platyed</a:t>
            </a:r>
            <a:r>
              <a:rPr lang="en-US" sz="1400" dirty="0">
                <a:solidFill>
                  <a:srgbClr val="FFFFFF"/>
                </a:solidFill>
              </a:rPr>
              <a:t> is the third one has much heavier weight then rebound</a:t>
            </a:r>
          </a:p>
        </p:txBody>
      </p:sp>
      <p:pic>
        <p:nvPicPr>
          <p:cNvPr id="5" name="Content Placeholder 4" descr="A picture containing text&#10;&#10;Description automatically generated">
            <a:extLst>
              <a:ext uri="{FF2B5EF4-FFF2-40B4-BE49-F238E27FC236}">
                <a16:creationId xmlns:a16="http://schemas.microsoft.com/office/drawing/2014/main" id="{1572BFF7-A466-481A-9F88-3E941EED2EA7}"/>
              </a:ext>
            </a:extLst>
          </p:cNvPr>
          <p:cNvPicPr>
            <a:picLocks noChangeAspect="1"/>
          </p:cNvPicPr>
          <p:nvPr/>
        </p:nvPicPr>
        <p:blipFill>
          <a:blip r:embed="rId2"/>
          <a:stretch>
            <a:fillRect/>
          </a:stretch>
        </p:blipFill>
        <p:spPr>
          <a:xfrm>
            <a:off x="5048451" y="2208860"/>
            <a:ext cx="6495847" cy="3049879"/>
          </a:xfrm>
          <a:prstGeom prst="rect">
            <a:avLst/>
          </a:prstGeom>
          <a:effectLst/>
        </p:spPr>
      </p:pic>
    </p:spTree>
    <p:extLst>
      <p:ext uri="{BB962C8B-B14F-4D97-AF65-F5344CB8AC3E}">
        <p14:creationId xmlns:p14="http://schemas.microsoft.com/office/powerpoint/2010/main" val="208912556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BCD84863-2824-4C02-8610-A7B443C3A461}"/>
              </a:ext>
            </a:extLst>
          </p:cNvPr>
          <p:cNvSpPr>
            <a:spLocks noGrp="1"/>
          </p:cNvSpPr>
          <p:nvPr>
            <p:ph type="title"/>
          </p:nvPr>
        </p:nvSpPr>
        <p:spPr>
          <a:xfrm>
            <a:off x="806195" y="804672"/>
            <a:ext cx="3521359" cy="5248656"/>
          </a:xfrm>
        </p:spPr>
        <p:txBody>
          <a:bodyPr anchor="ctr">
            <a:normAutofit/>
          </a:bodyPr>
          <a:lstStyle/>
          <a:p>
            <a:pPr algn="ctr"/>
            <a:r>
              <a:rPr lang="en-US"/>
              <a:t>Random Forest Regression</a:t>
            </a:r>
          </a:p>
        </p:txBody>
      </p:sp>
      <p:sp>
        <p:nvSpPr>
          <p:cNvPr id="3" name="Content Placeholder 2">
            <a:extLst>
              <a:ext uri="{FF2B5EF4-FFF2-40B4-BE49-F238E27FC236}">
                <a16:creationId xmlns:a16="http://schemas.microsoft.com/office/drawing/2014/main" id="{EE9B088B-A804-42C6-A0B6-FA97C8007B97}"/>
              </a:ext>
            </a:extLst>
          </p:cNvPr>
          <p:cNvSpPr>
            <a:spLocks noGrp="1"/>
          </p:cNvSpPr>
          <p:nvPr>
            <p:ph idx="1"/>
          </p:nvPr>
        </p:nvSpPr>
        <p:spPr>
          <a:xfrm>
            <a:off x="4975861" y="804671"/>
            <a:ext cx="6399930" cy="5248657"/>
          </a:xfrm>
        </p:spPr>
        <p:txBody>
          <a:bodyPr anchor="ct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best params </a:t>
            </a:r>
            <a:r>
              <a:rPr lang="en-US" dirty="0">
                <a:latin typeface="Calibri" panose="020F0502020204030204" pitchFamily="34" charset="0"/>
                <a:ea typeface="Calibri" panose="020F0502020204030204" pitchFamily="34" charset="0"/>
                <a:cs typeface="Times New Roman" panose="02020603050405020304" pitchFamily="18" charset="0"/>
              </a:rPr>
              <a:t>for </a:t>
            </a:r>
            <a:r>
              <a:rPr lang="en-US" dirty="0">
                <a:effectLst/>
                <a:latin typeface="Calibri" panose="020F0502020204030204" pitchFamily="34" charset="0"/>
                <a:ea typeface="Calibri" panose="020F0502020204030204" pitchFamily="34" charset="0"/>
                <a:cs typeface="Times New Roman" panose="02020603050405020304" pitchFamily="18" charset="0"/>
              </a:rPr>
              <a:t>the model is max depth is 5 and </a:t>
            </a:r>
            <a:r>
              <a:rPr lang="en-US" dirty="0" err="1">
                <a:effectLst/>
                <a:latin typeface="Calibri" panose="020F0502020204030204" pitchFamily="34" charset="0"/>
                <a:ea typeface="Calibri" panose="020F0502020204030204" pitchFamily="34" charset="0"/>
                <a:cs typeface="Times New Roman" panose="02020603050405020304" pitchFamily="18" charset="0"/>
              </a:rPr>
              <a:t>n_estimators</a:t>
            </a:r>
            <a:r>
              <a:rPr lang="en-US" dirty="0">
                <a:effectLst/>
                <a:latin typeface="Calibri" panose="020F0502020204030204" pitchFamily="34" charset="0"/>
                <a:ea typeface="Calibri" panose="020F0502020204030204" pitchFamily="34" charset="0"/>
                <a:cs typeface="Times New Roman" panose="02020603050405020304" pitchFamily="18" charset="0"/>
              </a:rPr>
              <a:t> is 112. </a:t>
            </a:r>
          </a:p>
          <a:p>
            <a:endParaRPr lang="en-US" dirty="0"/>
          </a:p>
        </p:txBody>
      </p:sp>
    </p:spTree>
    <p:extLst>
      <p:ext uri="{BB962C8B-B14F-4D97-AF65-F5344CB8AC3E}">
        <p14:creationId xmlns:p14="http://schemas.microsoft.com/office/powerpoint/2010/main" val="2326646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B2BC84-128F-47D8-AEED-54601C0BA26E}"/>
              </a:ext>
            </a:extLst>
          </p:cNvPr>
          <p:cNvSpPr>
            <a:spLocks noGrp="1"/>
          </p:cNvSpPr>
          <p:nvPr>
            <p:ph type="title"/>
          </p:nvPr>
        </p:nvSpPr>
        <p:spPr>
          <a:xfrm>
            <a:off x="643855" y="1447799"/>
            <a:ext cx="3108626" cy="1444752"/>
          </a:xfrm>
        </p:spPr>
        <p:txBody>
          <a:bodyPr anchor="b">
            <a:normAutofit/>
          </a:bodyPr>
          <a:lstStyle/>
          <a:p>
            <a:pPr>
              <a:lnSpc>
                <a:spcPct val="90000"/>
              </a:lnSpc>
            </a:pPr>
            <a:r>
              <a:rPr lang="en-US" sz="3200">
                <a:solidFill>
                  <a:srgbClr val="EBEBEB"/>
                </a:solidFill>
              </a:rPr>
              <a:t>The Most Importance Features</a:t>
            </a:r>
          </a:p>
        </p:txBody>
      </p:sp>
      <p:sp>
        <p:nvSpPr>
          <p:cNvPr id="13"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732C83EE-EB6D-4C7A-9874-A6BCC17AB2B5}"/>
              </a:ext>
            </a:extLst>
          </p:cNvPr>
          <p:cNvSpPr>
            <a:spLocks noGrp="1"/>
          </p:cNvSpPr>
          <p:nvPr>
            <p:ph idx="1"/>
          </p:nvPr>
        </p:nvSpPr>
        <p:spPr>
          <a:xfrm>
            <a:off x="643855" y="3072385"/>
            <a:ext cx="3108057" cy="2947415"/>
          </a:xfrm>
        </p:spPr>
        <p:txBody>
          <a:bodyPr>
            <a:normAutofit/>
          </a:bodyPr>
          <a:lstStyle/>
          <a:p>
            <a:r>
              <a:rPr lang="en-US" sz="1400" dirty="0">
                <a:solidFill>
                  <a:srgbClr val="FFFFFF"/>
                </a:solidFill>
              </a:rPr>
              <a:t>Point scores is the most importance feature same as linear model</a:t>
            </a:r>
          </a:p>
          <a:p>
            <a:r>
              <a:rPr lang="en-US" sz="1400" dirty="0">
                <a:solidFill>
                  <a:srgbClr val="FFFFFF"/>
                </a:solidFill>
              </a:rPr>
              <a:t>However, second most importance feature is </a:t>
            </a:r>
            <a:r>
              <a:rPr lang="en-US" sz="1400" dirty="0" err="1">
                <a:solidFill>
                  <a:srgbClr val="FFFFFF"/>
                </a:solidFill>
              </a:rPr>
              <a:t>year_played</a:t>
            </a:r>
            <a:r>
              <a:rPr lang="en-US" sz="1400" dirty="0">
                <a:solidFill>
                  <a:srgbClr val="FFFFFF"/>
                </a:solidFill>
              </a:rPr>
              <a:t> instead of assist</a:t>
            </a:r>
          </a:p>
        </p:txBody>
      </p:sp>
      <p:pic>
        <p:nvPicPr>
          <p:cNvPr id="4" name="Content Placeholder 3">
            <a:extLst>
              <a:ext uri="{FF2B5EF4-FFF2-40B4-BE49-F238E27FC236}">
                <a16:creationId xmlns:a16="http://schemas.microsoft.com/office/drawing/2014/main" id="{F5586E75-25D3-4CFA-82A0-055E148FD33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5591049" y="1447799"/>
            <a:ext cx="5410651" cy="4572001"/>
          </a:xfrm>
          <a:prstGeom prst="rect">
            <a:avLst/>
          </a:prstGeom>
          <a:noFill/>
          <a:effectLst/>
        </p:spPr>
      </p:pic>
    </p:spTree>
    <p:extLst>
      <p:ext uri="{BB962C8B-B14F-4D97-AF65-F5344CB8AC3E}">
        <p14:creationId xmlns:p14="http://schemas.microsoft.com/office/powerpoint/2010/main" val="145890688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87E5-B44D-48EA-956E-990892F2CEF5}"/>
              </a:ext>
            </a:extLst>
          </p:cNvPr>
          <p:cNvSpPr>
            <a:spLocks noGrp="1"/>
          </p:cNvSpPr>
          <p:nvPr>
            <p:ph type="title"/>
          </p:nvPr>
        </p:nvSpPr>
        <p:spPr/>
        <p:txBody>
          <a:bodyPr/>
          <a:lstStyle/>
          <a:p>
            <a:r>
              <a:rPr lang="en-US" dirty="0"/>
              <a:t>KNN regression</a:t>
            </a:r>
          </a:p>
        </p:txBody>
      </p:sp>
      <p:sp>
        <p:nvSpPr>
          <p:cNvPr id="3" name="Content Placeholder 2">
            <a:extLst>
              <a:ext uri="{FF2B5EF4-FFF2-40B4-BE49-F238E27FC236}">
                <a16:creationId xmlns:a16="http://schemas.microsoft.com/office/drawing/2014/main" id="{E6979271-863C-4D4B-8329-FE7838A84FD2}"/>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best parameter for the model is 13 neighbors and uniform weights.</a:t>
            </a:r>
          </a:p>
          <a:p>
            <a:endParaRPr lang="en-US" dirty="0"/>
          </a:p>
        </p:txBody>
      </p:sp>
    </p:spTree>
    <p:extLst>
      <p:ext uri="{BB962C8B-B14F-4D97-AF65-F5344CB8AC3E}">
        <p14:creationId xmlns:p14="http://schemas.microsoft.com/office/powerpoint/2010/main" val="247989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649B8-46CB-4904-B70C-09FB0E57681D}"/>
              </a:ext>
            </a:extLst>
          </p:cNvPr>
          <p:cNvSpPr>
            <a:spLocks noGrp="1"/>
          </p:cNvSpPr>
          <p:nvPr>
            <p:ph type="title"/>
          </p:nvPr>
        </p:nvSpPr>
        <p:spPr>
          <a:xfrm>
            <a:off x="643855" y="1447799"/>
            <a:ext cx="3108626" cy="1444752"/>
          </a:xfrm>
        </p:spPr>
        <p:txBody>
          <a:bodyPr anchor="b">
            <a:normAutofit/>
          </a:bodyPr>
          <a:lstStyle/>
          <a:p>
            <a:r>
              <a:rPr lang="en-US" sz="3200">
                <a:solidFill>
                  <a:srgbClr val="EBEBEB"/>
                </a:solidFill>
              </a:rPr>
              <a:t>Model Comparison</a:t>
            </a:r>
          </a:p>
        </p:txBody>
      </p:sp>
      <p:sp>
        <p:nvSpPr>
          <p:cNvPr id="1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2241E477-EBA5-4132-B1FB-03DEA8E1B1B0}"/>
              </a:ext>
            </a:extLst>
          </p:cNvPr>
          <p:cNvSpPr>
            <a:spLocks noGrp="1"/>
          </p:cNvSpPr>
          <p:nvPr>
            <p:ph idx="1"/>
          </p:nvPr>
        </p:nvSpPr>
        <p:spPr>
          <a:xfrm>
            <a:off x="643855" y="3072385"/>
            <a:ext cx="3108057" cy="2947415"/>
          </a:xfrm>
        </p:spPr>
        <p:txBody>
          <a:bodyPr>
            <a:normAutofit fontScale="92500"/>
          </a:bodyPr>
          <a:lstStyle/>
          <a:p>
            <a:r>
              <a:rPr lang="en-US" sz="1400" dirty="0">
                <a:solidFill>
                  <a:srgbClr val="FFFFFF"/>
                </a:solidFill>
              </a:rPr>
              <a:t>Random Forest regression model has the best performance.</a:t>
            </a:r>
          </a:p>
          <a:p>
            <a:r>
              <a:rPr lang="en-US" sz="1400" dirty="0">
                <a:solidFill>
                  <a:srgbClr val="FFFFFF"/>
                </a:solidFill>
              </a:rPr>
              <a:t>Its mean absolute error 0.0796 which scaled it back to salary is about 3.5 million.</a:t>
            </a:r>
          </a:p>
          <a:p>
            <a:r>
              <a:rPr lang="en-US" sz="1400" dirty="0">
                <a:solidFill>
                  <a:srgbClr val="FFFFFF"/>
                </a:solidFill>
              </a:rPr>
              <a:t>Given that the averages salary is about 10 million, the error is about 35%</a:t>
            </a:r>
          </a:p>
          <a:p>
            <a:r>
              <a:rPr lang="en-US" sz="1400" dirty="0">
                <a:solidFill>
                  <a:srgbClr val="FFFFFF"/>
                </a:solidFill>
              </a:rPr>
              <a:t>it is not best model, but its performance is 47% better than a random guess dummy model</a:t>
            </a:r>
          </a:p>
        </p:txBody>
      </p:sp>
      <p:graphicFrame>
        <p:nvGraphicFramePr>
          <p:cNvPr id="7" name="Content Placeholder 3">
            <a:extLst>
              <a:ext uri="{FF2B5EF4-FFF2-40B4-BE49-F238E27FC236}">
                <a16:creationId xmlns:a16="http://schemas.microsoft.com/office/drawing/2014/main" id="{862712DE-0B96-4AE7-BD68-F670D62E11D5}"/>
              </a:ext>
            </a:extLst>
          </p:cNvPr>
          <p:cNvGraphicFramePr>
            <a:graphicFrameLocks/>
          </p:cNvGraphicFramePr>
          <p:nvPr/>
        </p:nvGraphicFramePr>
        <p:xfrm>
          <a:off x="5048451" y="2276069"/>
          <a:ext cx="6495848" cy="3213062"/>
        </p:xfrm>
        <a:graphic>
          <a:graphicData uri="http://schemas.openxmlformats.org/drawingml/2006/table">
            <a:tbl>
              <a:tblPr firstRow="1" firstCol="1" bandRow="1">
                <a:tableStyleId>{5C22544A-7EE6-4342-B048-85BDC9FD1C3A}</a:tableStyleId>
              </a:tblPr>
              <a:tblGrid>
                <a:gridCol w="2562734">
                  <a:extLst>
                    <a:ext uri="{9D8B030D-6E8A-4147-A177-3AD203B41FA5}">
                      <a16:colId xmlns:a16="http://schemas.microsoft.com/office/drawing/2014/main" val="213417515"/>
                    </a:ext>
                  </a:extLst>
                </a:gridCol>
                <a:gridCol w="2297028">
                  <a:extLst>
                    <a:ext uri="{9D8B030D-6E8A-4147-A177-3AD203B41FA5}">
                      <a16:colId xmlns:a16="http://schemas.microsoft.com/office/drawing/2014/main" val="2933799661"/>
                    </a:ext>
                  </a:extLst>
                </a:gridCol>
                <a:gridCol w="1636086">
                  <a:extLst>
                    <a:ext uri="{9D8B030D-6E8A-4147-A177-3AD203B41FA5}">
                      <a16:colId xmlns:a16="http://schemas.microsoft.com/office/drawing/2014/main" val="324266104"/>
                    </a:ext>
                  </a:extLst>
                </a:gridCol>
              </a:tblGrid>
              <a:tr h="808278">
                <a:tc>
                  <a:txBody>
                    <a:bodyPr/>
                    <a:lstStyle/>
                    <a:p>
                      <a:pPr marL="0" marR="0">
                        <a:lnSpc>
                          <a:spcPct val="107000"/>
                        </a:lnSpc>
                        <a:spcBef>
                          <a:spcPts val="0"/>
                        </a:spcBef>
                        <a:spcAft>
                          <a:spcPts val="0"/>
                        </a:spcAft>
                      </a:pPr>
                      <a:r>
                        <a:rPr lang="en-US" sz="2300">
                          <a:effectLst/>
                        </a:rPr>
                        <a:t>Model</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nSpc>
                          <a:spcPct val="107000"/>
                        </a:lnSpc>
                        <a:spcBef>
                          <a:spcPts val="0"/>
                        </a:spcBef>
                        <a:spcAft>
                          <a:spcPts val="0"/>
                        </a:spcAft>
                      </a:pPr>
                      <a:r>
                        <a:rPr lang="en-US" sz="2300">
                          <a:effectLst/>
                        </a:rPr>
                        <a:t>Mean absolute error</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nSpc>
                          <a:spcPct val="107000"/>
                        </a:lnSpc>
                        <a:spcBef>
                          <a:spcPts val="0"/>
                        </a:spcBef>
                        <a:spcAft>
                          <a:spcPts val="0"/>
                        </a:spcAft>
                      </a:pPr>
                      <a:r>
                        <a:rPr lang="en-US" sz="2300">
                          <a:effectLst/>
                        </a:rPr>
                        <a:t>Error in dollar</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extLst>
                  <a:ext uri="{0D108BD9-81ED-4DB2-BD59-A6C34878D82A}">
                    <a16:rowId xmlns:a16="http://schemas.microsoft.com/office/drawing/2014/main" val="1617953188"/>
                  </a:ext>
                </a:extLst>
              </a:tr>
              <a:tr h="432969">
                <a:tc>
                  <a:txBody>
                    <a:bodyPr/>
                    <a:lstStyle/>
                    <a:p>
                      <a:pPr marL="0" marR="0">
                        <a:lnSpc>
                          <a:spcPct val="107000"/>
                        </a:lnSpc>
                        <a:spcBef>
                          <a:spcPts val="0"/>
                        </a:spcBef>
                        <a:spcAft>
                          <a:spcPts val="0"/>
                        </a:spcAft>
                      </a:pPr>
                      <a:r>
                        <a:rPr lang="en-US" sz="2300">
                          <a:effectLst/>
                        </a:rPr>
                        <a:t>Linear regression</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gn="r">
                        <a:lnSpc>
                          <a:spcPct val="107000"/>
                        </a:lnSpc>
                        <a:spcBef>
                          <a:spcPts val="0"/>
                        </a:spcBef>
                        <a:spcAft>
                          <a:spcPts val="0"/>
                        </a:spcAft>
                      </a:pPr>
                      <a:r>
                        <a:rPr lang="en-US" sz="2300">
                          <a:effectLst/>
                        </a:rPr>
                        <a:t>0.0978</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gn="r">
                        <a:lnSpc>
                          <a:spcPct val="107000"/>
                        </a:lnSpc>
                        <a:spcBef>
                          <a:spcPts val="0"/>
                        </a:spcBef>
                        <a:spcAft>
                          <a:spcPts val="0"/>
                        </a:spcAft>
                      </a:pPr>
                      <a:r>
                        <a:rPr lang="en-US" sz="2300">
                          <a:effectLst/>
                        </a:rPr>
                        <a:t>4341291</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extLst>
                  <a:ext uri="{0D108BD9-81ED-4DB2-BD59-A6C34878D82A}">
                    <a16:rowId xmlns:a16="http://schemas.microsoft.com/office/drawing/2014/main" val="1145643179"/>
                  </a:ext>
                </a:extLst>
              </a:tr>
              <a:tr h="808278">
                <a:tc>
                  <a:txBody>
                    <a:bodyPr/>
                    <a:lstStyle/>
                    <a:p>
                      <a:pPr marL="0" marR="0">
                        <a:lnSpc>
                          <a:spcPct val="107000"/>
                        </a:lnSpc>
                        <a:spcBef>
                          <a:spcPts val="0"/>
                        </a:spcBef>
                        <a:spcAft>
                          <a:spcPts val="0"/>
                        </a:spcAft>
                      </a:pPr>
                      <a:r>
                        <a:rPr lang="en-US" sz="2300">
                          <a:effectLst/>
                        </a:rPr>
                        <a:t>Random forest regression</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gn="r">
                        <a:lnSpc>
                          <a:spcPct val="107000"/>
                        </a:lnSpc>
                        <a:spcBef>
                          <a:spcPts val="0"/>
                        </a:spcBef>
                        <a:spcAft>
                          <a:spcPts val="0"/>
                        </a:spcAft>
                      </a:pPr>
                      <a:r>
                        <a:rPr lang="en-US" sz="2300">
                          <a:effectLst/>
                        </a:rPr>
                        <a:t>0.0796</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gn="r">
                        <a:lnSpc>
                          <a:spcPct val="107000"/>
                        </a:lnSpc>
                        <a:spcBef>
                          <a:spcPts val="0"/>
                        </a:spcBef>
                        <a:spcAft>
                          <a:spcPts val="0"/>
                        </a:spcAft>
                      </a:pPr>
                      <a:r>
                        <a:rPr lang="en-US" sz="2300">
                          <a:effectLst/>
                        </a:rPr>
                        <a:t>3535549</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extLst>
                  <a:ext uri="{0D108BD9-81ED-4DB2-BD59-A6C34878D82A}">
                    <a16:rowId xmlns:a16="http://schemas.microsoft.com/office/drawing/2014/main" val="2133094033"/>
                  </a:ext>
                </a:extLst>
              </a:tr>
              <a:tr h="432969">
                <a:tc>
                  <a:txBody>
                    <a:bodyPr/>
                    <a:lstStyle/>
                    <a:p>
                      <a:pPr marL="0" marR="0">
                        <a:lnSpc>
                          <a:spcPct val="107000"/>
                        </a:lnSpc>
                        <a:spcBef>
                          <a:spcPts val="0"/>
                        </a:spcBef>
                        <a:spcAft>
                          <a:spcPts val="0"/>
                        </a:spcAft>
                      </a:pPr>
                      <a:r>
                        <a:rPr lang="en-US" sz="2300">
                          <a:effectLst/>
                        </a:rPr>
                        <a:t>KNN regression</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gn="r">
                        <a:lnSpc>
                          <a:spcPct val="107000"/>
                        </a:lnSpc>
                        <a:spcBef>
                          <a:spcPts val="0"/>
                        </a:spcBef>
                        <a:spcAft>
                          <a:spcPts val="0"/>
                        </a:spcAft>
                      </a:pPr>
                      <a:r>
                        <a:rPr lang="en-US" sz="2300">
                          <a:effectLst/>
                        </a:rPr>
                        <a:t>0.1191</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gn="r">
                        <a:lnSpc>
                          <a:spcPct val="107000"/>
                        </a:lnSpc>
                        <a:spcBef>
                          <a:spcPts val="0"/>
                        </a:spcBef>
                        <a:spcAft>
                          <a:spcPts val="0"/>
                        </a:spcAft>
                      </a:pPr>
                      <a:r>
                        <a:rPr lang="en-US" sz="2300">
                          <a:effectLst/>
                        </a:rPr>
                        <a:t>5287359</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extLst>
                  <a:ext uri="{0D108BD9-81ED-4DB2-BD59-A6C34878D82A}">
                    <a16:rowId xmlns:a16="http://schemas.microsoft.com/office/drawing/2014/main" val="3522658694"/>
                  </a:ext>
                </a:extLst>
              </a:tr>
              <a:tr h="432969">
                <a:tc>
                  <a:txBody>
                    <a:bodyPr/>
                    <a:lstStyle/>
                    <a:p>
                      <a:pPr marL="0" marR="0">
                        <a:lnSpc>
                          <a:spcPct val="107000"/>
                        </a:lnSpc>
                        <a:spcBef>
                          <a:spcPts val="0"/>
                        </a:spcBef>
                        <a:spcAft>
                          <a:spcPts val="0"/>
                        </a:spcAft>
                      </a:pPr>
                      <a:r>
                        <a:rPr lang="en-US" sz="2300">
                          <a:effectLst/>
                        </a:rPr>
                        <a:t>Dummy</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gn="r">
                        <a:lnSpc>
                          <a:spcPct val="107000"/>
                        </a:lnSpc>
                        <a:spcBef>
                          <a:spcPts val="0"/>
                        </a:spcBef>
                        <a:spcAft>
                          <a:spcPts val="0"/>
                        </a:spcAft>
                      </a:pPr>
                      <a:r>
                        <a:rPr lang="en-US" sz="2300">
                          <a:effectLst/>
                        </a:rPr>
                        <a:t>0.1862</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tc>
                  <a:txBody>
                    <a:bodyPr/>
                    <a:lstStyle/>
                    <a:p>
                      <a:pPr marL="0" marR="0" algn="r">
                        <a:lnSpc>
                          <a:spcPct val="107000"/>
                        </a:lnSpc>
                        <a:spcBef>
                          <a:spcPts val="0"/>
                        </a:spcBef>
                        <a:spcAft>
                          <a:spcPts val="0"/>
                        </a:spcAft>
                      </a:pPr>
                      <a:r>
                        <a:rPr lang="en-US" sz="2300">
                          <a:effectLst/>
                        </a:rPr>
                        <a:t>8265866</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481" marR="143481" marT="0" marB="0" anchor="b"/>
                </a:tc>
                <a:extLst>
                  <a:ext uri="{0D108BD9-81ED-4DB2-BD59-A6C34878D82A}">
                    <a16:rowId xmlns:a16="http://schemas.microsoft.com/office/drawing/2014/main" val="4283774587"/>
                  </a:ext>
                </a:extLst>
              </a:tr>
            </a:tbl>
          </a:graphicData>
        </a:graphic>
      </p:graphicFrame>
    </p:spTree>
    <p:extLst>
      <p:ext uri="{BB962C8B-B14F-4D97-AF65-F5344CB8AC3E}">
        <p14:creationId xmlns:p14="http://schemas.microsoft.com/office/powerpoint/2010/main" val="410885339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F2DA-68C2-4243-ABA3-53FA119BFAD8}"/>
              </a:ext>
            </a:extLst>
          </p:cNvPr>
          <p:cNvSpPr>
            <a:spLocks noGrp="1"/>
          </p:cNvSpPr>
          <p:nvPr>
            <p:ph type="title"/>
          </p:nvPr>
        </p:nvSpPr>
        <p:spPr/>
        <p:txBody>
          <a:bodyPr/>
          <a:lstStyle/>
          <a:p>
            <a:r>
              <a:rPr lang="en-US" dirty="0"/>
              <a:t>Extract Step</a:t>
            </a:r>
          </a:p>
        </p:txBody>
      </p:sp>
      <p:graphicFrame>
        <p:nvGraphicFramePr>
          <p:cNvPr id="7" name="Content Placeholder 2">
            <a:extLst>
              <a:ext uri="{FF2B5EF4-FFF2-40B4-BE49-F238E27FC236}">
                <a16:creationId xmlns:a16="http://schemas.microsoft.com/office/drawing/2014/main" id="{265A4313-6763-43EF-ACA5-F8FF3EE0A4E0}"/>
              </a:ext>
            </a:extLst>
          </p:cNvPr>
          <p:cNvGraphicFramePr>
            <a:graphicFrameLocks noGrp="1"/>
          </p:cNvGraphicFramePr>
          <p:nvPr>
            <p:ph idx="1"/>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2076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9AA17-C91B-4E9A-BF85-6C419C7402D9}"/>
              </a:ext>
            </a:extLst>
          </p:cNvPr>
          <p:cNvSpPr>
            <a:spLocks noGrp="1"/>
          </p:cNvSpPr>
          <p:nvPr>
            <p:ph type="title"/>
          </p:nvPr>
        </p:nvSpPr>
        <p:spPr>
          <a:xfrm>
            <a:off x="643855" y="1447799"/>
            <a:ext cx="3108626" cy="1444752"/>
          </a:xfrm>
        </p:spPr>
        <p:txBody>
          <a:bodyPr anchor="b">
            <a:normAutofit/>
          </a:bodyPr>
          <a:lstStyle/>
          <a:p>
            <a:r>
              <a:rPr lang="en-US" sz="3200">
                <a:solidFill>
                  <a:srgbClr val="EBEBEB"/>
                </a:solidFill>
              </a:rPr>
              <a:t>Models fit with non star data</a:t>
            </a:r>
          </a:p>
        </p:txBody>
      </p:sp>
      <p:sp>
        <p:nvSpPr>
          <p:cNvPr id="1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48F22F15-1FE1-4748-8D9B-CEBFC6A17B3C}"/>
              </a:ext>
            </a:extLst>
          </p:cNvPr>
          <p:cNvSpPr>
            <a:spLocks noGrp="1"/>
          </p:cNvSpPr>
          <p:nvPr>
            <p:ph idx="1"/>
          </p:nvPr>
        </p:nvSpPr>
        <p:spPr>
          <a:xfrm>
            <a:off x="643855" y="3072385"/>
            <a:ext cx="3108057" cy="2947415"/>
          </a:xfrm>
        </p:spPr>
        <p:txBody>
          <a:bodyPr>
            <a:normAutofit fontScale="92500"/>
          </a:bodyPr>
          <a:lstStyle/>
          <a:p>
            <a:r>
              <a:rPr lang="en-US" sz="1400" dirty="0">
                <a:solidFill>
                  <a:srgbClr val="FFFFFF"/>
                </a:solidFill>
              </a:rPr>
              <a:t>The best model is still random forest regression</a:t>
            </a:r>
          </a:p>
          <a:p>
            <a:r>
              <a:rPr lang="en-US" sz="1400" dirty="0">
                <a:solidFill>
                  <a:srgbClr val="FFFFFF"/>
                </a:solidFill>
              </a:rPr>
              <a:t>The error become smaller from 3.5 million to 3.2 million, but average salary also decreased as the outliers are dropped to about 7 million. Therefore, is the error increased to about 46%.</a:t>
            </a:r>
          </a:p>
          <a:p>
            <a:r>
              <a:rPr lang="en-US" sz="1400" dirty="0">
                <a:solidFill>
                  <a:srgbClr val="FFFFFF"/>
                </a:solidFill>
              </a:rPr>
              <a:t>The model is did not become better but worse.</a:t>
            </a:r>
          </a:p>
          <a:p>
            <a:r>
              <a:rPr lang="en-US" sz="1400" dirty="0">
                <a:solidFill>
                  <a:srgbClr val="FFFFFF"/>
                </a:solidFill>
              </a:rPr>
              <a:t>One reason could be the less data ware used to fit the model</a:t>
            </a:r>
          </a:p>
        </p:txBody>
      </p:sp>
      <p:graphicFrame>
        <p:nvGraphicFramePr>
          <p:cNvPr id="7" name="Content Placeholder 3">
            <a:extLst>
              <a:ext uri="{FF2B5EF4-FFF2-40B4-BE49-F238E27FC236}">
                <a16:creationId xmlns:a16="http://schemas.microsoft.com/office/drawing/2014/main" id="{CAC071DA-1A73-48CD-A8FA-276454CE0849}"/>
              </a:ext>
            </a:extLst>
          </p:cNvPr>
          <p:cNvGraphicFramePr>
            <a:graphicFrameLocks/>
          </p:cNvGraphicFramePr>
          <p:nvPr/>
        </p:nvGraphicFramePr>
        <p:xfrm>
          <a:off x="5048451" y="2286471"/>
          <a:ext cx="6495848" cy="2894660"/>
        </p:xfrm>
        <a:graphic>
          <a:graphicData uri="http://schemas.openxmlformats.org/drawingml/2006/table">
            <a:tbl>
              <a:tblPr firstRow="1" firstCol="1" bandRow="1">
                <a:tableStyleId>{5C22544A-7EE6-4342-B048-85BDC9FD1C3A}</a:tableStyleId>
              </a:tblPr>
              <a:tblGrid>
                <a:gridCol w="2426962">
                  <a:extLst>
                    <a:ext uri="{9D8B030D-6E8A-4147-A177-3AD203B41FA5}">
                      <a16:colId xmlns:a16="http://schemas.microsoft.com/office/drawing/2014/main" val="2743212775"/>
                    </a:ext>
                  </a:extLst>
                </a:gridCol>
                <a:gridCol w="2430289">
                  <a:extLst>
                    <a:ext uri="{9D8B030D-6E8A-4147-A177-3AD203B41FA5}">
                      <a16:colId xmlns:a16="http://schemas.microsoft.com/office/drawing/2014/main" val="1683901346"/>
                    </a:ext>
                  </a:extLst>
                </a:gridCol>
                <a:gridCol w="1638597">
                  <a:extLst>
                    <a:ext uri="{9D8B030D-6E8A-4147-A177-3AD203B41FA5}">
                      <a16:colId xmlns:a16="http://schemas.microsoft.com/office/drawing/2014/main" val="1337006176"/>
                    </a:ext>
                  </a:extLst>
                </a:gridCol>
              </a:tblGrid>
              <a:tr h="466100">
                <a:tc gridSpan="3">
                  <a:txBody>
                    <a:bodyPr/>
                    <a:lstStyle/>
                    <a:p>
                      <a:pPr marL="0" marR="0" algn="ctr">
                        <a:lnSpc>
                          <a:spcPct val="107000"/>
                        </a:lnSpc>
                        <a:spcBef>
                          <a:spcPts val="0"/>
                        </a:spcBef>
                        <a:spcAft>
                          <a:spcPts val="0"/>
                        </a:spcAft>
                      </a:pPr>
                      <a:r>
                        <a:rPr lang="en-US" sz="2500">
                          <a:effectLst/>
                        </a:rPr>
                        <a:t>With Non-Star Data</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5170796"/>
                  </a:ext>
                </a:extLst>
              </a:tr>
              <a:tr h="809520">
                <a:tc>
                  <a:txBody>
                    <a:bodyPr/>
                    <a:lstStyle/>
                    <a:p>
                      <a:pPr marL="0" marR="0">
                        <a:lnSpc>
                          <a:spcPct val="107000"/>
                        </a:lnSpc>
                        <a:spcBef>
                          <a:spcPts val="0"/>
                        </a:spcBef>
                        <a:spcAft>
                          <a:spcPts val="0"/>
                        </a:spcAft>
                      </a:pPr>
                      <a:r>
                        <a:rPr lang="en-US" sz="2300">
                          <a:effectLst/>
                        </a:rPr>
                        <a:t>Model</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tc>
                  <a:txBody>
                    <a:bodyPr/>
                    <a:lstStyle/>
                    <a:p>
                      <a:pPr marL="0" marR="0">
                        <a:lnSpc>
                          <a:spcPct val="107000"/>
                        </a:lnSpc>
                        <a:spcBef>
                          <a:spcPts val="0"/>
                        </a:spcBef>
                        <a:spcAft>
                          <a:spcPts val="0"/>
                        </a:spcAft>
                      </a:pPr>
                      <a:r>
                        <a:rPr lang="en-US" sz="2300">
                          <a:effectLst/>
                        </a:rPr>
                        <a:t>Mean absolute error</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tc>
                  <a:txBody>
                    <a:bodyPr/>
                    <a:lstStyle/>
                    <a:p>
                      <a:pPr marL="0" marR="0">
                        <a:lnSpc>
                          <a:spcPct val="107000"/>
                        </a:lnSpc>
                        <a:spcBef>
                          <a:spcPts val="0"/>
                        </a:spcBef>
                        <a:spcAft>
                          <a:spcPts val="0"/>
                        </a:spcAft>
                      </a:pPr>
                      <a:r>
                        <a:rPr lang="en-US" sz="2300">
                          <a:effectLst/>
                        </a:rPr>
                        <a:t>Error in dollar</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extLst>
                  <a:ext uri="{0D108BD9-81ED-4DB2-BD59-A6C34878D82A}">
                    <a16:rowId xmlns:a16="http://schemas.microsoft.com/office/drawing/2014/main" val="1452388584"/>
                  </a:ext>
                </a:extLst>
              </a:tr>
              <a:tr h="809520">
                <a:tc>
                  <a:txBody>
                    <a:bodyPr/>
                    <a:lstStyle/>
                    <a:p>
                      <a:pPr marL="0" marR="0">
                        <a:lnSpc>
                          <a:spcPct val="107000"/>
                        </a:lnSpc>
                        <a:spcBef>
                          <a:spcPts val="0"/>
                        </a:spcBef>
                        <a:spcAft>
                          <a:spcPts val="0"/>
                        </a:spcAft>
                      </a:pPr>
                      <a:r>
                        <a:rPr lang="en-US" sz="2300" dirty="0">
                          <a:effectLst/>
                        </a:rPr>
                        <a:t>Linear regression</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tc>
                  <a:txBody>
                    <a:bodyPr/>
                    <a:lstStyle/>
                    <a:p>
                      <a:pPr marL="0" marR="0" algn="r">
                        <a:lnSpc>
                          <a:spcPct val="107000"/>
                        </a:lnSpc>
                        <a:spcBef>
                          <a:spcPts val="0"/>
                        </a:spcBef>
                        <a:spcAft>
                          <a:spcPts val="0"/>
                        </a:spcAft>
                      </a:pPr>
                      <a:r>
                        <a:rPr lang="en-US" sz="2300">
                          <a:effectLst/>
                        </a:rPr>
                        <a:t>0.0898</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tc>
                  <a:txBody>
                    <a:bodyPr/>
                    <a:lstStyle/>
                    <a:p>
                      <a:pPr marL="0" marR="0" algn="r">
                        <a:lnSpc>
                          <a:spcPct val="107000"/>
                        </a:lnSpc>
                        <a:spcBef>
                          <a:spcPts val="0"/>
                        </a:spcBef>
                        <a:spcAft>
                          <a:spcPts val="0"/>
                        </a:spcAft>
                      </a:pPr>
                      <a:r>
                        <a:rPr lang="en-US" sz="2300">
                          <a:effectLst/>
                        </a:rPr>
                        <a:t>3986755</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extLst>
                  <a:ext uri="{0D108BD9-81ED-4DB2-BD59-A6C34878D82A}">
                    <a16:rowId xmlns:a16="http://schemas.microsoft.com/office/drawing/2014/main" val="1097474302"/>
                  </a:ext>
                </a:extLst>
              </a:tr>
              <a:tr h="809520">
                <a:tc>
                  <a:txBody>
                    <a:bodyPr/>
                    <a:lstStyle/>
                    <a:p>
                      <a:pPr marL="0" marR="0">
                        <a:lnSpc>
                          <a:spcPct val="107000"/>
                        </a:lnSpc>
                        <a:spcBef>
                          <a:spcPts val="0"/>
                        </a:spcBef>
                        <a:spcAft>
                          <a:spcPts val="0"/>
                        </a:spcAft>
                      </a:pPr>
                      <a:r>
                        <a:rPr lang="en-US" sz="2300" dirty="0">
                          <a:effectLst/>
                        </a:rPr>
                        <a:t>Random forest regression</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tc>
                  <a:txBody>
                    <a:bodyPr/>
                    <a:lstStyle/>
                    <a:p>
                      <a:pPr marL="0" marR="0" algn="r">
                        <a:lnSpc>
                          <a:spcPct val="107000"/>
                        </a:lnSpc>
                        <a:spcBef>
                          <a:spcPts val="0"/>
                        </a:spcBef>
                        <a:spcAft>
                          <a:spcPts val="0"/>
                        </a:spcAft>
                      </a:pPr>
                      <a:r>
                        <a:rPr lang="en-US" sz="2300">
                          <a:effectLst/>
                        </a:rPr>
                        <a:t>0.0730</a:t>
                      </a:r>
                      <a:endParaRPr lang="en-US" sz="230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tc>
                  <a:txBody>
                    <a:bodyPr/>
                    <a:lstStyle/>
                    <a:p>
                      <a:pPr marL="0" marR="0" algn="r">
                        <a:lnSpc>
                          <a:spcPct val="107000"/>
                        </a:lnSpc>
                        <a:spcBef>
                          <a:spcPts val="0"/>
                        </a:spcBef>
                        <a:spcAft>
                          <a:spcPts val="0"/>
                        </a:spcAft>
                      </a:pPr>
                      <a:r>
                        <a:rPr lang="en-US" sz="2300" dirty="0">
                          <a:effectLst/>
                        </a:rPr>
                        <a:t>3241510</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txBody>
                  <a:tcPr marL="143702" marR="143702" marT="0" marB="0" anchor="b"/>
                </a:tc>
                <a:extLst>
                  <a:ext uri="{0D108BD9-81ED-4DB2-BD59-A6C34878D82A}">
                    <a16:rowId xmlns:a16="http://schemas.microsoft.com/office/drawing/2014/main" val="3476289268"/>
                  </a:ext>
                </a:extLst>
              </a:tr>
            </a:tbl>
          </a:graphicData>
        </a:graphic>
      </p:graphicFrame>
    </p:spTree>
    <p:extLst>
      <p:ext uri="{BB962C8B-B14F-4D97-AF65-F5344CB8AC3E}">
        <p14:creationId xmlns:p14="http://schemas.microsoft.com/office/powerpoint/2010/main" val="279305500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3CE4CBA-4DDF-46FA-9270-98B8974D3E11}"/>
              </a:ext>
            </a:extLst>
          </p:cNvPr>
          <p:cNvSpPr>
            <a:spLocks noGrp="1"/>
          </p:cNvSpPr>
          <p:nvPr>
            <p:ph type="title"/>
          </p:nvPr>
        </p:nvSpPr>
        <p:spPr>
          <a:xfrm>
            <a:off x="806195" y="804672"/>
            <a:ext cx="3521359" cy="5248656"/>
          </a:xfrm>
        </p:spPr>
        <p:txBody>
          <a:bodyPr anchor="ctr">
            <a:normAutofit/>
          </a:bodyPr>
          <a:lstStyle/>
          <a:p>
            <a:pPr algn="ctr"/>
            <a:r>
              <a:rPr lang="en-US" dirty="0"/>
              <a:t>Future Research</a:t>
            </a:r>
          </a:p>
        </p:txBody>
      </p:sp>
      <p:sp>
        <p:nvSpPr>
          <p:cNvPr id="3" name="Content Placeholder 2">
            <a:extLst>
              <a:ext uri="{FF2B5EF4-FFF2-40B4-BE49-F238E27FC236}">
                <a16:creationId xmlns:a16="http://schemas.microsoft.com/office/drawing/2014/main" id="{B586BC57-6024-4769-BC60-B4F0C37F272D}"/>
              </a:ext>
            </a:extLst>
          </p:cNvPr>
          <p:cNvSpPr>
            <a:spLocks noGrp="1"/>
          </p:cNvSpPr>
          <p:nvPr>
            <p:ph idx="1"/>
          </p:nvPr>
        </p:nvSpPr>
        <p:spPr>
          <a:xfrm>
            <a:off x="4975861" y="804671"/>
            <a:ext cx="6399930" cy="5248657"/>
          </a:xfrm>
        </p:spPr>
        <p:txBody>
          <a:bodyPr anchor="ctr">
            <a:normAutofit/>
          </a:bodyPr>
          <a:lstStyle/>
          <a:p>
            <a:pPr marL="800100" lvl="1" indent="-342900">
              <a:buFont typeface="+mj-lt"/>
              <a:buAutoNum type="arabicPeriod"/>
            </a:pPr>
            <a:r>
              <a:rPr lang="en-US" dirty="0"/>
              <a:t>Not enough data:</a:t>
            </a:r>
          </a:p>
          <a:p>
            <a:pPr marL="1200150" lvl="2" indent="-342900">
              <a:buFont typeface="Wingdings" panose="05000000000000000000" pitchFamily="2" charset="2"/>
              <a:buChar char="v"/>
            </a:pPr>
            <a:r>
              <a:rPr lang="en-US" dirty="0"/>
              <a:t>The data set I used to fit the model only have 352 rows which is not too much.</a:t>
            </a:r>
          </a:p>
          <a:p>
            <a:pPr marL="1200150" lvl="2" indent="-342900">
              <a:buFont typeface="Wingdings" panose="05000000000000000000" pitchFamily="2" charset="2"/>
              <a:buChar char="v"/>
            </a:pPr>
            <a:r>
              <a:rPr lang="en-US" dirty="0"/>
              <a:t>The data set do not contain the player passed year salary. I think more salary information will help improve the model.</a:t>
            </a:r>
          </a:p>
          <a:p>
            <a:pPr marL="800100" lvl="1" indent="-3429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O</a:t>
            </a:r>
            <a:r>
              <a:rPr lang="en-US" dirty="0">
                <a:effectLst/>
                <a:latin typeface="Calibri" panose="020F0502020204030204" pitchFamily="34" charset="0"/>
                <a:ea typeface="Calibri" panose="020F0502020204030204" pitchFamily="34" charset="0"/>
                <a:cs typeface="Times New Roman" panose="02020603050405020304" pitchFamily="18" charset="0"/>
              </a:rPr>
              <a:t>ther factors that will affect player salary and did not include in the data set I am using</a:t>
            </a:r>
            <a:r>
              <a:rPr lang="en-US" dirty="0"/>
              <a:t> :</a:t>
            </a:r>
          </a:p>
          <a:p>
            <a:pPr marL="1200150" lvl="2" indent="-342900">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I did some more research after this project and noticed salary cap could be a factor that affect player salary and there could be more</a:t>
            </a:r>
            <a:endParaRPr lang="en-US" dirty="0"/>
          </a:p>
          <a:p>
            <a:pPr marL="800100" lvl="1" indent="-342900">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Try categorical model:</a:t>
            </a:r>
          </a:p>
          <a:p>
            <a:pPr lvl="2" indent="-285750">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I would like tested categorical model in the future. Which I will separate the salary into difference categorical such lower, below average, average, above average, high and super high. </a:t>
            </a:r>
            <a:endParaRPr lang="en-US" dirty="0"/>
          </a:p>
        </p:txBody>
      </p:sp>
    </p:spTree>
    <p:extLst>
      <p:ext uri="{BB962C8B-B14F-4D97-AF65-F5344CB8AC3E}">
        <p14:creationId xmlns:p14="http://schemas.microsoft.com/office/powerpoint/2010/main" val="2539338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5F4AB-2350-4870-A80D-751B6F6DE4F6}"/>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effectLst/>
                <a:latin typeface="Calibri" panose="020F0502020204030204" pitchFamily="34" charset="0"/>
                <a:ea typeface="Calibri" panose="020F0502020204030204" pitchFamily="34" charset="0"/>
                <a:cs typeface="Times New Roman" panose="02020603050405020304" pitchFamily="18" charset="0"/>
              </a:rPr>
              <a:t>Why predicting NBA player salary are important?</a:t>
            </a:r>
            <a:endParaRPr lang="en-US" sz="3200">
              <a:solidFill>
                <a:srgbClr val="F2F2F2"/>
              </a:solidFill>
            </a:endParaRPr>
          </a:p>
        </p:txBody>
      </p:sp>
      <p:sp>
        <p:nvSpPr>
          <p:cNvPr id="11"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AB97410D-5985-406D-895C-C58A83723F54}"/>
              </a:ext>
            </a:extLst>
          </p:cNvPr>
          <p:cNvGraphicFramePr>
            <a:graphicFrameLocks noGrp="1"/>
          </p:cNvGraphicFramePr>
          <p:nvPr>
            <p:ph idx="1"/>
            <p:extLst>
              <p:ext uri="{D42A27DB-BD31-4B8C-83A1-F6EECF244321}">
                <p14:modId xmlns:p14="http://schemas.microsoft.com/office/powerpoint/2010/main" val="548956143"/>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52132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DD902-0A53-4F89-B13E-B8BB6E463E9A}"/>
              </a:ext>
            </a:extLst>
          </p:cNvPr>
          <p:cNvSpPr>
            <a:spLocks noGrp="1"/>
          </p:cNvSpPr>
          <p:nvPr>
            <p:ph type="title"/>
          </p:nvPr>
        </p:nvSpPr>
        <p:spPr>
          <a:xfrm>
            <a:off x="648931" y="629266"/>
            <a:ext cx="4166510" cy="1622321"/>
          </a:xfrm>
        </p:spPr>
        <p:txBody>
          <a:bodyPr>
            <a:normAutofit/>
          </a:bodyPr>
          <a:lstStyle/>
          <a:p>
            <a:r>
              <a:rPr lang="en-US">
                <a:solidFill>
                  <a:srgbClr val="EBEBEB"/>
                </a:solidFill>
              </a:rPr>
              <a:t>Data Information</a:t>
            </a:r>
          </a:p>
        </p:txBody>
      </p:sp>
      <p:sp>
        <p:nvSpPr>
          <p:cNvPr id="19"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0"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Graphical user interface, text, application, email&#10;&#10;Description automatically generated">
            <a:extLst>
              <a:ext uri="{FF2B5EF4-FFF2-40B4-BE49-F238E27FC236}">
                <a16:creationId xmlns:a16="http://schemas.microsoft.com/office/drawing/2014/main" id="{C1ADF23A-63E0-4873-B54C-B1AC4C25276F}"/>
              </a:ext>
            </a:extLst>
          </p:cNvPr>
          <p:cNvPicPr>
            <a:picLocks noChangeAspect="1"/>
          </p:cNvPicPr>
          <p:nvPr/>
        </p:nvPicPr>
        <p:blipFill>
          <a:blip r:embed="rId2"/>
          <a:stretch>
            <a:fillRect/>
          </a:stretch>
        </p:blipFill>
        <p:spPr>
          <a:xfrm>
            <a:off x="6093992" y="1126421"/>
            <a:ext cx="5449889" cy="4605155"/>
          </a:xfrm>
          <a:prstGeom prst="rect">
            <a:avLst/>
          </a:prstGeom>
          <a:effectLst/>
        </p:spPr>
      </p:pic>
      <p:sp>
        <p:nvSpPr>
          <p:cNvPr id="21"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48EEE03-2821-4197-B7E4-78A60DEF3C02}"/>
              </a:ext>
            </a:extLst>
          </p:cNvPr>
          <p:cNvSpPr>
            <a:spLocks noGrp="1"/>
          </p:cNvSpPr>
          <p:nvPr>
            <p:ph idx="1"/>
          </p:nvPr>
        </p:nvSpPr>
        <p:spPr>
          <a:xfrm>
            <a:off x="648931" y="2438400"/>
            <a:ext cx="4166509" cy="3785419"/>
          </a:xfrm>
        </p:spPr>
        <p:txBody>
          <a:bodyPr>
            <a:normAutofit/>
          </a:bodyPr>
          <a:lstStyle/>
          <a:p>
            <a:r>
              <a:rPr lang="en-US" dirty="0">
                <a:solidFill>
                  <a:srgbClr val="EBEBEB"/>
                </a:solidFill>
                <a:effectLst/>
                <a:latin typeface="Calibri" panose="020F0502020204030204" pitchFamily="34" charset="0"/>
                <a:ea typeface="Calibri" panose="020F0502020204030204" pitchFamily="34" charset="0"/>
                <a:cs typeface="Times New Roman" panose="02020603050405020304" pitchFamily="18" charset="0"/>
              </a:rPr>
              <a:t>Basketball Dataset from Kaggle which is sourced from </a:t>
            </a:r>
            <a:r>
              <a:rPr lang="en-US" u="sng" dirty="0">
                <a:solidFill>
                  <a:srgbClr val="EBEBEB"/>
                </a:solidFill>
                <a:effectLst/>
                <a:latin typeface="Calibri" panose="020F0502020204030204" pitchFamily="34" charset="0"/>
                <a:ea typeface="Calibri" panose="020F0502020204030204" pitchFamily="34" charset="0"/>
                <a:cs typeface="Times New Roman" panose="02020603050405020304" pitchFamily="18" charset="0"/>
              </a:rPr>
              <a:t>stats.nba.com</a:t>
            </a:r>
          </a:p>
          <a:p>
            <a:r>
              <a:rPr lang="en-US" dirty="0">
                <a:solidFill>
                  <a:srgbClr val="EBEBEB"/>
                </a:solidFill>
                <a:latin typeface="Calibri" panose="020F0502020204030204" pitchFamily="34" charset="0"/>
                <a:ea typeface="Calibri" panose="020F0502020204030204" pitchFamily="34" charset="0"/>
                <a:cs typeface="Times New Roman" panose="02020603050405020304" pitchFamily="18" charset="0"/>
              </a:rPr>
              <a:t>C</a:t>
            </a:r>
            <a:r>
              <a:rPr lang="en-US" dirty="0">
                <a:solidFill>
                  <a:srgbClr val="EBEBEB"/>
                </a:solidFill>
                <a:effectLst/>
                <a:latin typeface="Calibri" panose="020F0502020204030204" pitchFamily="34" charset="0"/>
                <a:ea typeface="Calibri" panose="020F0502020204030204" pitchFamily="34" charset="0"/>
                <a:cs typeface="Times New Roman" panose="02020603050405020304" pitchFamily="18" charset="0"/>
              </a:rPr>
              <a:t>ontains statistics information for more that 4500 NBA players</a:t>
            </a:r>
          </a:p>
          <a:p>
            <a:endParaRPr lang="en-US" dirty="0">
              <a:solidFill>
                <a:srgbClr val="EBEBEB"/>
              </a:solidFill>
            </a:endParaRPr>
          </a:p>
        </p:txBody>
      </p:sp>
    </p:spTree>
    <p:extLst>
      <p:ext uri="{BB962C8B-B14F-4D97-AF65-F5344CB8AC3E}">
        <p14:creationId xmlns:p14="http://schemas.microsoft.com/office/powerpoint/2010/main" val="9107226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7B973-9741-4076-A8D9-A1061A2A55A7}"/>
              </a:ext>
            </a:extLst>
          </p:cNvPr>
          <p:cNvSpPr>
            <a:spLocks noGrp="1"/>
          </p:cNvSpPr>
          <p:nvPr>
            <p:ph type="title"/>
          </p:nvPr>
        </p:nvSpPr>
        <p:spPr>
          <a:xfrm>
            <a:off x="643855" y="1447799"/>
            <a:ext cx="3108626" cy="1444752"/>
          </a:xfrm>
        </p:spPr>
        <p:txBody>
          <a:bodyPr anchor="b">
            <a:normAutofit/>
          </a:bodyPr>
          <a:lstStyle/>
          <a:p>
            <a:pPr>
              <a:lnSpc>
                <a:spcPct val="90000"/>
              </a:lnSpc>
            </a:pPr>
            <a:r>
              <a:rPr lang="en-US" sz="3200" dirty="0">
                <a:solidFill>
                  <a:srgbClr val="EBEBEB"/>
                </a:solidFill>
              </a:rPr>
              <a:t>Data Wrangling – Part 1</a:t>
            </a:r>
          </a:p>
        </p:txBody>
      </p:sp>
      <p:sp>
        <p:nvSpPr>
          <p:cNvPr id="28"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0" name="Freeform: Shape 2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2" name="Rectangle 3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2892BE3-187F-48D4-ABC5-62C10D5F899F}"/>
              </a:ext>
            </a:extLst>
          </p:cNvPr>
          <p:cNvSpPr>
            <a:spLocks noGrp="1"/>
          </p:cNvSpPr>
          <p:nvPr>
            <p:ph idx="1"/>
          </p:nvPr>
        </p:nvSpPr>
        <p:spPr>
          <a:xfrm>
            <a:off x="643855" y="3072385"/>
            <a:ext cx="3108057" cy="2947415"/>
          </a:xfrm>
        </p:spPr>
        <p:txBody>
          <a:bodyPr>
            <a:normAutofit/>
          </a:bodyPr>
          <a:lstStyle/>
          <a:p>
            <a:r>
              <a:rPr lang="en-US" sz="1400">
                <a:solidFill>
                  <a:srgbClr val="FFFFFF"/>
                </a:solidFill>
              </a:rPr>
              <a:t>Query information from SQLite  database</a:t>
            </a:r>
          </a:p>
          <a:p>
            <a:r>
              <a:rPr lang="en-US" sz="1400">
                <a:solidFill>
                  <a:srgbClr val="FFFFFF"/>
                </a:solidFill>
              </a:rPr>
              <a:t>Interested in Table “Player Attributes” and “Player Salary”</a:t>
            </a:r>
          </a:p>
          <a:p>
            <a:pPr marL="0" indent="0">
              <a:buNone/>
            </a:pPr>
            <a:endParaRPr lang="en-US" sz="1400">
              <a:solidFill>
                <a:srgbClr val="FFFFFF"/>
              </a:solidFill>
            </a:endParaRPr>
          </a:p>
          <a:p>
            <a:endParaRPr lang="en-US" sz="1400">
              <a:solidFill>
                <a:srgbClr val="FFFFFF"/>
              </a:solidFill>
            </a:endParaRPr>
          </a:p>
        </p:txBody>
      </p:sp>
      <p:pic>
        <p:nvPicPr>
          <p:cNvPr id="5" name="Picture 4" descr="Graphical user interface, application, table&#10;&#10;Description automatically generated">
            <a:extLst>
              <a:ext uri="{FF2B5EF4-FFF2-40B4-BE49-F238E27FC236}">
                <a16:creationId xmlns:a16="http://schemas.microsoft.com/office/drawing/2014/main" id="{077F6C37-D363-46D2-94D3-2ADE8513032B}"/>
              </a:ext>
            </a:extLst>
          </p:cNvPr>
          <p:cNvPicPr>
            <a:picLocks noChangeAspect="1"/>
          </p:cNvPicPr>
          <p:nvPr/>
        </p:nvPicPr>
        <p:blipFill>
          <a:blip r:embed="rId2"/>
          <a:stretch>
            <a:fillRect/>
          </a:stretch>
        </p:blipFill>
        <p:spPr>
          <a:xfrm>
            <a:off x="5076656" y="1447799"/>
            <a:ext cx="6439437" cy="4572001"/>
          </a:xfrm>
          <a:prstGeom prst="rect">
            <a:avLst/>
          </a:prstGeom>
          <a:effectLst/>
        </p:spPr>
      </p:pic>
      <p:sp>
        <p:nvSpPr>
          <p:cNvPr id="6" name="Oval 5">
            <a:extLst>
              <a:ext uri="{FF2B5EF4-FFF2-40B4-BE49-F238E27FC236}">
                <a16:creationId xmlns:a16="http://schemas.microsoft.com/office/drawing/2014/main" id="{6B5878D1-BEE5-48CA-BBE1-00E6BC63677E}"/>
              </a:ext>
            </a:extLst>
          </p:cNvPr>
          <p:cNvSpPr/>
          <p:nvPr/>
        </p:nvSpPr>
        <p:spPr>
          <a:xfrm>
            <a:off x="5290340" y="3602340"/>
            <a:ext cx="914400" cy="1586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83E926F-B9C4-4E26-8AEE-AB1CE1E09A7E}"/>
              </a:ext>
            </a:extLst>
          </p:cNvPr>
          <p:cNvSpPr/>
          <p:nvPr/>
        </p:nvSpPr>
        <p:spPr>
          <a:xfrm>
            <a:off x="5290340" y="3212011"/>
            <a:ext cx="914400" cy="1586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6832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CA88-E13D-4285-987F-EA5253A7C70C}"/>
              </a:ext>
            </a:extLst>
          </p:cNvPr>
          <p:cNvSpPr>
            <a:spLocks noGrp="1"/>
          </p:cNvSpPr>
          <p:nvPr>
            <p:ph type="title"/>
          </p:nvPr>
        </p:nvSpPr>
        <p:spPr>
          <a:xfrm>
            <a:off x="646111" y="452718"/>
            <a:ext cx="9404723" cy="1400530"/>
          </a:xfrm>
        </p:spPr>
        <p:txBody>
          <a:bodyPr>
            <a:normAutofit/>
          </a:bodyPr>
          <a:lstStyle/>
          <a:p>
            <a:r>
              <a:rPr lang="en-US" dirty="0"/>
              <a:t>Join Tables</a:t>
            </a:r>
          </a:p>
        </p:txBody>
      </p:sp>
      <p:graphicFrame>
        <p:nvGraphicFramePr>
          <p:cNvPr id="17" name="Content Placeholder 2">
            <a:extLst>
              <a:ext uri="{FF2B5EF4-FFF2-40B4-BE49-F238E27FC236}">
                <a16:creationId xmlns:a16="http://schemas.microsoft.com/office/drawing/2014/main" id="{A6A36A16-D505-4437-B840-D04F8B8B39A4}"/>
              </a:ext>
            </a:extLst>
          </p:cNvPr>
          <p:cNvGraphicFramePr>
            <a:graphicFrameLocks noGrp="1"/>
          </p:cNvGraphicFramePr>
          <p:nvPr>
            <p:ph idx="1"/>
            <p:extLst>
              <p:ext uri="{D42A27DB-BD31-4B8C-83A1-F6EECF244321}">
                <p14:modId xmlns:p14="http://schemas.microsoft.com/office/powerpoint/2010/main" val="266069361"/>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78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Table&#10;&#10;Description automatically generated">
            <a:extLst>
              <a:ext uri="{FF2B5EF4-FFF2-40B4-BE49-F238E27FC236}">
                <a16:creationId xmlns:a16="http://schemas.microsoft.com/office/drawing/2014/main" id="{7EA1B3B8-EB62-40D3-A1DB-49F7F4F36841}"/>
              </a:ext>
            </a:extLst>
          </p:cNvPr>
          <p:cNvPicPr>
            <a:picLocks noChangeAspect="1"/>
          </p:cNvPicPr>
          <p:nvPr/>
        </p:nvPicPr>
        <p:blipFill>
          <a:blip r:embed="rId3"/>
          <a:stretch>
            <a:fillRect/>
          </a:stretch>
        </p:blipFill>
        <p:spPr>
          <a:xfrm>
            <a:off x="3777044" y="643467"/>
            <a:ext cx="4637912" cy="5571066"/>
          </a:xfrm>
          <a:prstGeom prst="rect">
            <a:avLst/>
          </a:prstGeom>
        </p:spPr>
      </p:pic>
      <p:sp>
        <p:nvSpPr>
          <p:cNvPr id="14" name="Rectangle 1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66779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3B04-E59D-4CEA-8666-0734DBDEA1B6}"/>
              </a:ext>
            </a:extLst>
          </p:cNvPr>
          <p:cNvSpPr>
            <a:spLocks noGrp="1"/>
          </p:cNvSpPr>
          <p:nvPr>
            <p:ph type="title"/>
          </p:nvPr>
        </p:nvSpPr>
        <p:spPr>
          <a:xfrm>
            <a:off x="646111" y="452718"/>
            <a:ext cx="9404723" cy="1400530"/>
          </a:xfrm>
        </p:spPr>
        <p:txBody>
          <a:bodyPr>
            <a:normAutofit/>
          </a:bodyPr>
          <a:lstStyle/>
          <a:p>
            <a:r>
              <a:rPr lang="en-US"/>
              <a:t>Data Cleaning</a:t>
            </a:r>
            <a:endParaRPr lang="en-US" dirty="0"/>
          </a:p>
        </p:txBody>
      </p:sp>
      <p:graphicFrame>
        <p:nvGraphicFramePr>
          <p:cNvPr id="5" name="Content Placeholder 2">
            <a:extLst>
              <a:ext uri="{FF2B5EF4-FFF2-40B4-BE49-F238E27FC236}">
                <a16:creationId xmlns:a16="http://schemas.microsoft.com/office/drawing/2014/main" id="{C0416EEB-05E9-47FA-942A-6B6428140CF0}"/>
              </a:ext>
            </a:extLst>
          </p:cNvPr>
          <p:cNvGraphicFramePr>
            <a:graphicFrameLocks noGrp="1"/>
          </p:cNvGraphicFramePr>
          <p:nvPr>
            <p:ph idx="1"/>
            <p:extLst>
              <p:ext uri="{D42A27DB-BD31-4B8C-83A1-F6EECF244321}">
                <p14:modId xmlns:p14="http://schemas.microsoft.com/office/powerpoint/2010/main" val="2802090578"/>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5989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15261</TotalTime>
  <Words>1369</Words>
  <Application>Microsoft Office PowerPoint</Application>
  <PresentationFormat>Widescreen</PresentationFormat>
  <Paragraphs>130</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Century Gothic</vt:lpstr>
      <vt:lpstr>Wingdings</vt:lpstr>
      <vt:lpstr>Wingdings 3</vt:lpstr>
      <vt:lpstr>Ion</vt:lpstr>
      <vt:lpstr>Predict NBA Player Salary</vt:lpstr>
      <vt:lpstr>Problem Statement</vt:lpstr>
      <vt:lpstr>Who Cares?</vt:lpstr>
      <vt:lpstr>Why predicting NBA player salary are important?</vt:lpstr>
      <vt:lpstr>Data Information</vt:lpstr>
      <vt:lpstr>Data Wrangling – Part 1</vt:lpstr>
      <vt:lpstr>Join Tables</vt:lpstr>
      <vt:lpstr>PowerPoint Presentation</vt:lpstr>
      <vt:lpstr>Data Cleaning</vt:lpstr>
      <vt:lpstr>PowerPoint Presentation</vt:lpstr>
      <vt:lpstr>Data Exploratory Analysis</vt:lpstr>
      <vt:lpstr>Data Exploratory Analysis – Part 1</vt:lpstr>
      <vt:lpstr>Salary Information</vt:lpstr>
      <vt:lpstr>Top Five Highest Salary Players</vt:lpstr>
      <vt:lpstr>Top Five Highest Score Point Players</vt:lpstr>
      <vt:lpstr>Top Five Highest Score Points Players </vt:lpstr>
      <vt:lpstr>Top Five Highest Rebounds Players</vt:lpstr>
      <vt:lpstr>PowerPoint Presentation</vt:lpstr>
      <vt:lpstr>PowerPoint Presentation</vt:lpstr>
      <vt:lpstr>Team vs Salary</vt:lpstr>
      <vt:lpstr>Position vs Salary</vt:lpstr>
      <vt:lpstr>Position vs salary</vt:lpstr>
      <vt:lpstr>Draft number vs salary</vt:lpstr>
      <vt:lpstr>Pre- processing and Training Data Development</vt:lpstr>
      <vt:lpstr>Create dummy features</vt:lpstr>
      <vt:lpstr>Scaling</vt:lpstr>
      <vt:lpstr>Pair plot after scaling</vt:lpstr>
      <vt:lpstr>Model Selection</vt:lpstr>
      <vt:lpstr>Three Models</vt:lpstr>
      <vt:lpstr>Linear Regression</vt:lpstr>
      <vt:lpstr>Best Feature selection </vt:lpstr>
      <vt:lpstr>The top 6 features</vt:lpstr>
      <vt:lpstr>Random Forest Regression</vt:lpstr>
      <vt:lpstr>The Most Importance Features</vt:lpstr>
      <vt:lpstr>KNN regression</vt:lpstr>
      <vt:lpstr>Model Comparison</vt:lpstr>
      <vt:lpstr>Extract Step</vt:lpstr>
      <vt:lpstr>Models fit with non star data</vt:lpstr>
      <vt:lpstr>Future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NBA Player Salary</dc:title>
  <dc:creator>Nick Chen</dc:creator>
  <cp:lastModifiedBy>Nick Chen</cp:lastModifiedBy>
  <cp:revision>3</cp:revision>
  <dcterms:created xsi:type="dcterms:W3CDTF">2021-08-19T06:04:16Z</dcterms:created>
  <dcterms:modified xsi:type="dcterms:W3CDTF">2021-08-29T20:25:51Z</dcterms:modified>
</cp:coreProperties>
</file>